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9" r:id="rId4"/>
    <p:sldId id="260" r:id="rId5"/>
    <p:sldId id="261" r:id="rId6"/>
    <p:sldId id="262" r:id="rId7"/>
    <p:sldId id="263" r:id="rId8"/>
    <p:sldId id="258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87" r:id="rId18"/>
    <p:sldId id="288" r:id="rId19"/>
    <p:sldId id="289" r:id="rId20"/>
    <p:sldId id="286" r:id="rId21"/>
    <p:sldId id="285" r:id="rId22"/>
    <p:sldId id="284" r:id="rId23"/>
    <p:sldId id="283" r:id="rId24"/>
    <p:sldId id="281" r:id="rId25"/>
    <p:sldId id="282" r:id="rId26"/>
    <p:sldId id="278" r:id="rId27"/>
    <p:sldId id="280" r:id="rId28"/>
    <p:sldId id="277" r:id="rId29"/>
    <p:sldId id="279" r:id="rId30"/>
    <p:sldId id="276" r:id="rId31"/>
    <p:sldId id="275" r:id="rId32"/>
    <p:sldId id="274" r:id="rId33"/>
    <p:sldId id="273" r:id="rId3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Средний стиль 2 — акцент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75" autoAdjust="0"/>
    <p:restoredTop sz="94660"/>
  </p:normalViewPr>
  <p:slideViewPr>
    <p:cSldViewPr snapToGrid="0">
      <p:cViewPr varScale="1">
        <p:scale>
          <a:sx n="86" d="100"/>
          <a:sy n="86" d="100"/>
        </p:scale>
        <p:origin x="-846" y="-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5002567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20087660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4037033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146681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6282417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6926160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326909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91196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2774798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7914889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71759197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>
            <a:lum/>
          </a:blip>
          <a:srcRect/>
          <a:stretch>
            <a:fillRect l="-2000" r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315B188-42A7-47B4-BF4C-7653E0D96628}" type="datetimeFigureOut">
              <a:rPr lang="ru-RU" smtClean="0"/>
              <a:pPr/>
              <a:t>12.03.2019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E2DC77-AAC7-4713-AA7E-67A098F76232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920760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e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jpeg"/><Relationship Id="rId4" Type="http://schemas.openxmlformats.org/officeDocument/2006/relationships/image" Target="../media/image14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40.jpeg"/><Relationship Id="rId3" Type="http://schemas.openxmlformats.org/officeDocument/2006/relationships/image" Target="../media/image35.jpeg"/><Relationship Id="rId7" Type="http://schemas.openxmlformats.org/officeDocument/2006/relationships/image" Target="../media/image39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21426" y="70239"/>
            <a:ext cx="7772400" cy="2387600"/>
          </a:xfrm>
        </p:spPr>
        <p:txBody>
          <a:bodyPr>
            <a:noAutofit/>
          </a:bodyPr>
          <a:lstStyle/>
          <a:p>
            <a:r>
              <a:rPr lang="ru-RU" sz="3200" b="1" dirty="0">
                <a:solidFill>
                  <a:srgbClr val="FF0000"/>
                </a:solidFill>
                <a:latin typeface="AGKornelia" pitchFamily="2" charset="0"/>
              </a:rPr>
              <a:t>Формирование и развитие фармацевтического сектора здравоохранения Беларуси </a:t>
            </a:r>
            <a:r>
              <a:rPr lang="en-US" sz="3200" b="1" dirty="0">
                <a:solidFill>
                  <a:srgbClr val="FF0000"/>
                </a:solidFill>
                <a:latin typeface="AGKornelia" pitchFamily="2" charset="0"/>
              </a:rPr>
              <a:t/>
            </a:r>
            <a:br>
              <a:rPr lang="en-US" sz="3200" b="1" dirty="0">
                <a:solidFill>
                  <a:srgbClr val="FF0000"/>
                </a:solidFill>
                <a:latin typeface="AGKornelia" pitchFamily="2" charset="0"/>
              </a:rPr>
            </a:br>
            <a:r>
              <a:rPr lang="ru-RU" sz="3200" b="1" dirty="0" smtClean="0">
                <a:solidFill>
                  <a:srgbClr val="FF0000"/>
                </a:solidFill>
                <a:latin typeface="AGKornelia" pitchFamily="2" charset="0"/>
              </a:rPr>
              <a:t>на </a:t>
            </a:r>
            <a:r>
              <a:rPr lang="ru-RU" sz="3200" b="1" dirty="0">
                <a:solidFill>
                  <a:srgbClr val="FF0000"/>
                </a:solidFill>
                <a:latin typeface="AGKornelia" pitchFamily="2" charset="0"/>
              </a:rPr>
              <a:t>разных исторических </a:t>
            </a:r>
            <a:r>
              <a:rPr lang="ru-RU" sz="3200" b="1" dirty="0" smtClean="0">
                <a:solidFill>
                  <a:srgbClr val="FF0000"/>
                </a:solidFill>
                <a:latin typeface="AGKornelia" pitchFamily="2" charset="0"/>
              </a:rPr>
              <a:t>этапах</a:t>
            </a:r>
            <a:endParaRPr lang="ru-RU" sz="3200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519552" y="2850078"/>
            <a:ext cx="2624448" cy="1397473"/>
          </a:xfrm>
        </p:spPr>
        <p:txBody>
          <a:bodyPr>
            <a:normAutofit fontScale="85000" lnSpcReduction="20000"/>
          </a:bodyPr>
          <a:lstStyle/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>
                <a:latin typeface="AGKornelia" pitchFamily="2" charset="0"/>
              </a:rPr>
              <a:t>Валентина </a:t>
            </a:r>
            <a:r>
              <a:rPr lang="ru-RU" sz="1500" i="1" dirty="0" err="1">
                <a:latin typeface="AGKornelia" pitchFamily="2" charset="0"/>
              </a:rPr>
              <a:t>Сосонкина</a:t>
            </a:r>
            <a:endParaRPr lang="ru-RU" sz="1500" i="1" dirty="0">
              <a:latin typeface="AGKornelia" pitchFamily="2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>
                <a:latin typeface="AGKornelia" pitchFamily="2" charset="0"/>
              </a:rPr>
              <a:t>Ведущий специалист 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>
                <a:latin typeface="AGKornelia" pitchFamily="2" charset="0"/>
              </a:rPr>
              <a:t>ОФО РУП «БЕЛФАРМАЦИЯ», 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>
                <a:latin typeface="AGKornelia" pitchFamily="2" charset="0"/>
              </a:rPr>
              <a:t>председатель клуба </a:t>
            </a:r>
            <a:endParaRPr lang="en-US" sz="1500" i="1" dirty="0" smtClean="0">
              <a:latin typeface="AGKornelia" pitchFamily="2" charset="0"/>
            </a:endParaRP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 smtClean="0">
                <a:latin typeface="AGKornelia" pitchFamily="2" charset="0"/>
              </a:rPr>
              <a:t>по </a:t>
            </a:r>
            <a:r>
              <a:rPr lang="ru-RU" sz="1500" i="1" dirty="0">
                <a:latin typeface="AGKornelia" pitchFamily="2" charset="0"/>
              </a:rPr>
              <a:t>истории фармации </a:t>
            </a:r>
          </a:p>
          <a:p>
            <a:pPr algn="l">
              <a:lnSpc>
                <a:spcPct val="120000"/>
              </a:lnSpc>
              <a:spcBef>
                <a:spcPts val="0"/>
              </a:spcBef>
            </a:pPr>
            <a:r>
              <a:rPr lang="ru-RU" sz="1500" i="1" dirty="0">
                <a:latin typeface="AGKornelia" pitchFamily="2" charset="0"/>
              </a:rPr>
              <a:t>при РООФР «ФАРМАБЕЛ»</a:t>
            </a:r>
          </a:p>
          <a:p>
            <a:endParaRPr lang="ru-RU" sz="1400" i="1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282038" y="6139543"/>
            <a:ext cx="5584371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Делегаты 2-го съезда фармацевтов БССР.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г.Минск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1970 г.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8600" y="2719449"/>
            <a:ext cx="6079540" cy="3419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242261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786603" y="323004"/>
            <a:ext cx="569187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ОКРУЖНЫЕ АПТЕКОУПРАВЛЕНИЯ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80950" y="784669"/>
            <a:ext cx="817616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1924-м образованы 11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аптекоуправлений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: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Бобруйское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, Борисовское, Витебское, Гомельское, Калининское, Могилевское,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Мозырское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, Минское, Оршанское, Полоцкое,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Слуцкое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 Находились они в структуре окружных отделов здравоохранения и работали на принципах хозрасчета.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На 10 октября 1928 года в состав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аптекоуправлений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входило 152 внебольничные аптеки, 11 аптечных складов.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8069" t="-283" r="10832" b="48981"/>
          <a:stretch/>
        </p:blipFill>
        <p:spPr>
          <a:xfrm>
            <a:off x="142504" y="3562597"/>
            <a:ext cx="3265713" cy="292133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8412" t="8138" r="10821" b="63463"/>
          <a:stretch/>
        </p:blipFill>
        <p:spPr>
          <a:xfrm>
            <a:off x="3408217" y="2815994"/>
            <a:ext cx="3431969" cy="1947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2424" b="68832"/>
          <a:stretch/>
        </p:blipFill>
        <p:spPr>
          <a:xfrm>
            <a:off x="4249088" y="4763548"/>
            <a:ext cx="4849683" cy="1971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526999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24143" y="323004"/>
            <a:ext cx="704968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БЕЛАПТЕКОУПРАВЛЕНИЕ НАРКОМЗДРАВА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8559" y="938035"/>
            <a:ext cx="8519809" cy="535531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  <a:tabLst>
                <a:tab pos="82550" algn="l"/>
              </a:tabLs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В сентябре 1930-го образовано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Белаптекоуправление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НКЗ – орган, объединяющий, регулирующий и контролирующий хозяйственную деятельность аптечных предприятий и осуществляющий медицинское снабжение аптечных и лечебно-санитарных учреждений БССР.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Первый руководитель – С.С. Бурштейн.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  <a:tabLst>
                <a:tab pos="8255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Организационная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структура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Белаптекоуправления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на 1 января 1930 г.: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аппарат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управления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6 контор (аппарат ликвидированных </a:t>
            </a:r>
            <a:r>
              <a:rPr lang="ru-RU" dirty="0" err="1" smtClean="0">
                <a:latin typeface="AGKornelia" pitchFamily="2" charset="0"/>
                <a:ea typeface="Times New Roman" panose="02020603050405020304" pitchFamily="18" charset="0"/>
              </a:rPr>
              <a:t>аптекоуправлений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)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химико-фармацевтический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завод, г. Минск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центральный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аптечный склад, г. Минск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база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лабораторного оборудования, г. Минск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база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медицинских инструментов, г. Минск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химическая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лаборатория «Заря», г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.</a:t>
            </a: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Витебск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7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аптечных баз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212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аптек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35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магазинов санитарии и гигиены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85750" lvl="0" indent="6985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82550" algn="l"/>
              </a:tabLst>
            </a:pP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217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санитарных киосков (ларьков).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  <a:tabLst>
                <a:tab pos="8255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Численность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работников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Белаптекоуправления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– 2027 человек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.</a:t>
            </a:r>
          </a:p>
          <a:p>
            <a:pPr indent="355600" algn="just">
              <a:spcAft>
                <a:spcPts val="0"/>
              </a:spcAft>
              <a:tabLst>
                <a:tab pos="82550" algn="l"/>
              </a:tabLst>
            </a:pPr>
            <a:r>
              <a:rPr lang="ru-RU" dirty="0" smtClean="0"/>
              <a:t>В 1932-ом созданы КАЛ в Минске и Гомеле, в 1933-м – в Могилеве, в 1934-ом  в Витебске и Бобруйске.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653175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24512" y="201294"/>
            <a:ext cx="377314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ГАПУ НАРКОМЗДРАВА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96046" y="534153"/>
            <a:ext cx="8526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сентябре 1938-го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Белаптекоуправление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реорганизовано в Главное аптечное управление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Наркомздрава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 Первый руководитель –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Нейштадт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72837" y="1133168"/>
            <a:ext cx="7475516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Схема управления фармацевтическим сектором в БССР. </a:t>
            </a:r>
            <a:endParaRPr lang="ru-RU" dirty="0"/>
          </a:p>
        </p:txBody>
      </p:sp>
      <p:sp>
        <p:nvSpPr>
          <p:cNvPr id="7" name="Блок-схема: процесс 10"/>
          <p:cNvSpPr>
            <a:spLocks noChangeArrowheads="1"/>
          </p:cNvSpPr>
          <p:nvPr/>
        </p:nvSpPr>
        <p:spPr bwMode="auto">
          <a:xfrm>
            <a:off x="2682876" y="4114789"/>
            <a:ext cx="1882775" cy="625475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Магазины санитарии, гигиены и оптики</a:t>
            </a: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процесс 13"/>
          <p:cNvSpPr>
            <a:spLocks noChangeArrowheads="1"/>
          </p:cNvSpPr>
          <p:nvPr/>
        </p:nvSpPr>
        <p:spPr bwMode="auto">
          <a:xfrm>
            <a:off x="152401" y="3141406"/>
            <a:ext cx="2574925" cy="563562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Республиканский центральный аптечный склад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9" name="Блок-схема: процесс 14"/>
          <p:cNvSpPr>
            <a:spLocks noChangeArrowheads="1"/>
          </p:cNvSpPr>
          <p:nvPr/>
        </p:nvSpPr>
        <p:spPr bwMode="auto">
          <a:xfrm>
            <a:off x="2827338" y="3171825"/>
            <a:ext cx="5521015" cy="3810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Областные отделения ГАПУ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0" name="Блок-схема: процесс 22"/>
          <p:cNvSpPr>
            <a:spLocks noChangeArrowheads="1"/>
          </p:cNvSpPr>
          <p:nvPr/>
        </p:nvSpPr>
        <p:spPr bwMode="auto">
          <a:xfrm>
            <a:off x="5441950" y="5267325"/>
            <a:ext cx="1920875" cy="3889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Санитарные киоски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Блок-схема: процесс 24"/>
          <p:cNvSpPr>
            <a:spLocks noChangeArrowheads="1"/>
          </p:cNvSpPr>
          <p:nvPr/>
        </p:nvSpPr>
        <p:spPr bwMode="auto">
          <a:xfrm>
            <a:off x="3208338" y="5267325"/>
            <a:ext cx="1782762" cy="3889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Аптечные пункты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2" name="Блок-схема: процесс 29"/>
          <p:cNvSpPr>
            <a:spLocks noChangeArrowheads="1"/>
          </p:cNvSpPr>
          <p:nvPr/>
        </p:nvSpPr>
        <p:spPr bwMode="auto">
          <a:xfrm>
            <a:off x="4694238" y="4124325"/>
            <a:ext cx="922337" cy="5334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Аптеки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процесс 4"/>
          <p:cNvSpPr>
            <a:spLocks noChangeArrowheads="1"/>
          </p:cNvSpPr>
          <p:nvPr/>
        </p:nvSpPr>
        <p:spPr bwMode="auto">
          <a:xfrm>
            <a:off x="2767437" y="1549133"/>
            <a:ext cx="3619500" cy="320675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Наркомздрав</a:t>
            </a:r>
            <a:r>
              <a:rPr kumimoji="0" lang="ru-RU" alt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СССР</a:t>
            </a:r>
            <a:endParaRPr kumimoji="0" lang="ru-RU" alt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4" name="Блок-схема: процесс 6"/>
          <p:cNvSpPr>
            <a:spLocks noChangeArrowheads="1"/>
          </p:cNvSpPr>
          <p:nvPr/>
        </p:nvSpPr>
        <p:spPr bwMode="auto">
          <a:xfrm>
            <a:off x="2649538" y="2071687"/>
            <a:ext cx="3619500" cy="3508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Наркомздрав БССР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Блок-схема: процесс 19"/>
          <p:cNvSpPr>
            <a:spLocks noChangeArrowheads="1"/>
          </p:cNvSpPr>
          <p:nvPr/>
        </p:nvSpPr>
        <p:spPr bwMode="auto">
          <a:xfrm>
            <a:off x="2649538" y="2500312"/>
            <a:ext cx="3619500" cy="320675"/>
          </a:xfrm>
          <a:prstGeom prst="flowChartProcess">
            <a:avLst/>
          </a:prstGeom>
          <a:solidFill>
            <a:srgbClr val="FFFFFF"/>
          </a:solidFill>
          <a:ln w="190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Главное аптечное управление (ГАПУ)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Прямая соединительная линия 31"/>
          <p:cNvSpPr>
            <a:spLocks noChangeShapeType="1"/>
          </p:cNvSpPr>
          <p:nvPr/>
        </p:nvSpPr>
        <p:spPr bwMode="auto">
          <a:xfrm>
            <a:off x="4511086" y="1847774"/>
            <a:ext cx="0" cy="223913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7" name="Блок-схема: процесс 34"/>
          <p:cNvSpPr>
            <a:spLocks noChangeArrowheads="1"/>
          </p:cNvSpPr>
          <p:nvPr/>
        </p:nvSpPr>
        <p:spPr bwMode="auto">
          <a:xfrm>
            <a:off x="152401" y="3704968"/>
            <a:ext cx="2574925" cy="5715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Контрольно-аналитическая лаборатория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8" name="Блок-схема: процесс 36"/>
          <p:cNvSpPr>
            <a:spLocks noChangeArrowheads="1"/>
          </p:cNvSpPr>
          <p:nvPr/>
        </p:nvSpPr>
        <p:spPr bwMode="auto">
          <a:xfrm>
            <a:off x="168274" y="4298950"/>
            <a:ext cx="2574925" cy="5715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Химико-фармацевтический завод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9" name="Блок-схема: процесс 44"/>
          <p:cNvSpPr>
            <a:spLocks noChangeArrowheads="1"/>
          </p:cNvSpPr>
          <p:nvPr/>
        </p:nvSpPr>
        <p:spPr bwMode="auto">
          <a:xfrm>
            <a:off x="152401" y="5564188"/>
            <a:ext cx="2574925" cy="8763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Мастерская по ремонту мединструментов и рентгено- оборудования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0" name="Блок-схема: процесс 45"/>
          <p:cNvSpPr>
            <a:spLocks noChangeArrowheads="1"/>
          </p:cNvSpPr>
          <p:nvPr/>
        </p:nvSpPr>
        <p:spPr bwMode="auto">
          <a:xfrm>
            <a:off x="5762627" y="4124325"/>
            <a:ext cx="1119188" cy="625475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Аптечный склад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Блок-схема: процесс 46"/>
          <p:cNvSpPr>
            <a:spLocks noChangeArrowheads="1"/>
          </p:cNvSpPr>
          <p:nvPr/>
        </p:nvSpPr>
        <p:spPr bwMode="auto">
          <a:xfrm>
            <a:off x="7035183" y="4130675"/>
            <a:ext cx="707058" cy="6175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КАЛ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Блок-схема: процесс 47"/>
          <p:cNvSpPr>
            <a:spLocks noChangeArrowheads="1"/>
          </p:cNvSpPr>
          <p:nvPr/>
        </p:nvSpPr>
        <p:spPr bwMode="auto">
          <a:xfrm>
            <a:off x="7895609" y="4130675"/>
            <a:ext cx="1058863" cy="6731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 дезсредств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Прямая соединительная линия 54"/>
          <p:cNvSpPr>
            <a:spLocks noChangeShapeType="1"/>
          </p:cNvSpPr>
          <p:nvPr/>
        </p:nvSpPr>
        <p:spPr bwMode="auto">
          <a:xfrm>
            <a:off x="4305301" y="2844388"/>
            <a:ext cx="1555749" cy="319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4" name="Прямая соединительная линия 55"/>
          <p:cNvSpPr>
            <a:spLocks noChangeShapeType="1"/>
          </p:cNvSpPr>
          <p:nvPr/>
        </p:nvSpPr>
        <p:spPr bwMode="auto">
          <a:xfrm flipH="1">
            <a:off x="1189037" y="2851150"/>
            <a:ext cx="2563566" cy="31273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рямая соединительная линия 57"/>
          <p:cNvSpPr>
            <a:spLocks noChangeShapeType="1"/>
          </p:cNvSpPr>
          <p:nvPr/>
        </p:nvSpPr>
        <p:spPr bwMode="auto">
          <a:xfrm>
            <a:off x="5175250" y="3559175"/>
            <a:ext cx="0" cy="571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6" name="Прямая соединительная линия 58"/>
          <p:cNvSpPr>
            <a:spLocks noChangeShapeType="1"/>
          </p:cNvSpPr>
          <p:nvPr/>
        </p:nvSpPr>
        <p:spPr bwMode="auto">
          <a:xfrm>
            <a:off x="6477000" y="3559175"/>
            <a:ext cx="0" cy="571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Прямая соединительная линия 59"/>
          <p:cNvSpPr>
            <a:spLocks noChangeShapeType="1"/>
          </p:cNvSpPr>
          <p:nvPr/>
        </p:nvSpPr>
        <p:spPr bwMode="auto">
          <a:xfrm>
            <a:off x="7362825" y="3559175"/>
            <a:ext cx="0" cy="571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Прямая соединительная линия 60"/>
          <p:cNvSpPr>
            <a:spLocks noChangeShapeType="1"/>
          </p:cNvSpPr>
          <p:nvPr/>
        </p:nvSpPr>
        <p:spPr bwMode="auto">
          <a:xfrm>
            <a:off x="8348353" y="3559175"/>
            <a:ext cx="0" cy="5715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Прямая соединительная линия 62"/>
          <p:cNvSpPr>
            <a:spLocks noChangeShapeType="1"/>
          </p:cNvSpPr>
          <p:nvPr/>
        </p:nvSpPr>
        <p:spPr bwMode="auto">
          <a:xfrm>
            <a:off x="3581400" y="3536950"/>
            <a:ext cx="0" cy="587375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Прямая соединительная линия 63"/>
          <p:cNvSpPr>
            <a:spLocks noChangeShapeType="1"/>
          </p:cNvSpPr>
          <p:nvPr/>
        </p:nvSpPr>
        <p:spPr bwMode="auto">
          <a:xfrm flipH="1">
            <a:off x="4190999" y="4657725"/>
            <a:ext cx="854075" cy="609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Прямая соединительная линия 70"/>
          <p:cNvSpPr>
            <a:spLocks noChangeShapeType="1"/>
          </p:cNvSpPr>
          <p:nvPr/>
        </p:nvSpPr>
        <p:spPr bwMode="auto">
          <a:xfrm>
            <a:off x="5357813" y="4657725"/>
            <a:ext cx="754062" cy="60960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Блок-схема: процесс 2"/>
          <p:cNvSpPr>
            <a:spLocks noChangeArrowheads="1"/>
          </p:cNvSpPr>
          <p:nvPr/>
        </p:nvSpPr>
        <p:spPr bwMode="auto">
          <a:xfrm>
            <a:off x="6899585" y="2202108"/>
            <a:ext cx="1959407" cy="3508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Аптечная инспекция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3" name="Прямая соединительная линия 5"/>
          <p:cNvSpPr>
            <a:spLocks noChangeShapeType="1"/>
          </p:cNvSpPr>
          <p:nvPr/>
        </p:nvSpPr>
        <p:spPr bwMode="auto">
          <a:xfrm>
            <a:off x="6269038" y="2344737"/>
            <a:ext cx="630547" cy="0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4" name="Прямая соединительная линия 7"/>
          <p:cNvSpPr>
            <a:spLocks noChangeShapeType="1"/>
          </p:cNvSpPr>
          <p:nvPr/>
        </p:nvSpPr>
        <p:spPr bwMode="auto">
          <a:xfrm flipV="1">
            <a:off x="6269038" y="2377459"/>
            <a:ext cx="630547" cy="310178"/>
          </a:xfrm>
          <a:prstGeom prst="line">
            <a:avLst/>
          </a:prstGeom>
          <a:noFill/>
          <a:ln w="1905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Блок-схема: процесс 9"/>
          <p:cNvSpPr>
            <a:spLocks noChangeArrowheads="1"/>
          </p:cNvSpPr>
          <p:nvPr/>
        </p:nvSpPr>
        <p:spPr bwMode="auto">
          <a:xfrm>
            <a:off x="166336" y="4870450"/>
            <a:ext cx="2574925" cy="693738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rgbClr val="000000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Центральная база медицинского снабжения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7" name="Rectangle 48"/>
          <p:cNvSpPr>
            <a:spLocks noChangeArrowheads="1"/>
          </p:cNvSpPr>
          <p:nvPr/>
        </p:nvSpPr>
        <p:spPr bwMode="auto">
          <a:xfrm>
            <a:off x="0" y="4572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28364134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247756" y="263628"/>
            <a:ext cx="284353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ВОЕННЫЕ ГОДЫ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44384" y="751344"/>
            <a:ext cx="8478982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Накануне ВОВ в г. Минск и 10 областях БССР (с учетом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присоединенных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территорий Западной Беларуси) имелось: 628 аптек (в т.ч. 322 сельских), 600 аптечных пунктов, 117 аптечных магазинов, 251 аптечный ларек, 14 аптечных складов, 14 контрольно-аналитических лабораторий.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период войны во многих городах и населенных пунктах Беларуси функционировали аптеки, средняя медицинская школа (с аптечным отделением) в г. Барановичи, аптечный склад в Бресте,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фармацевтический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завод в Минске.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За годы немецкой оккупации уцелело только 85 аптек, в конце войны разрушен фармацевтический завод.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99852" y="5821417"/>
            <a:ext cx="3959640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Развалины фармацевтического завода в Минске. 1944 год (из фондов Национального архива Республики Беларусь). </a:t>
            </a:r>
            <a:endParaRPr lang="ru-RU" sz="1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536" t="2623" r="6480" b="4163"/>
          <a:stretch/>
        </p:blipFill>
        <p:spPr>
          <a:xfrm rot="16200000">
            <a:off x="4996082" y="2650847"/>
            <a:ext cx="3253839" cy="48160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5661198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899043" y="204251"/>
            <a:ext cx="284385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АПТЕЧНАЯ СЕТЬ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68135" y="665916"/>
            <a:ext cx="8419605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Аптечная сеть БССР восстановлена к концу 1947 года.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Из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состава ГАПУ выведены: фармацевтический завод (1949),  областные отделения ГАПУ и переданы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облздравотделам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облисполкомов (с 1964-го), переданы в непосредственное подчинение облисполкомам, Минского горисполкома (1972-1974 годы), а с марта 1989-го –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БелРПО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«Фармация».  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/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1.  Количество аптек и аптечных пунктов в Белорусской ССР (1950-1985)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768050799"/>
              </p:ext>
            </p:extLst>
          </p:nvPr>
        </p:nvGraphicFramePr>
        <p:xfrm>
          <a:off x="1091318" y="3140491"/>
          <a:ext cx="6722645" cy="2999054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517544">
                  <a:extLst>
                    <a:ext uri="{9D8B030D-6E8A-4147-A177-3AD203B41FA5}">
                      <a16:colId xmlns:a16="http://schemas.microsoft.com/office/drawing/2014/main" xmlns="" val="823756115"/>
                    </a:ext>
                  </a:extLst>
                </a:gridCol>
                <a:gridCol w="1392915">
                  <a:extLst>
                    <a:ext uri="{9D8B030D-6E8A-4147-A177-3AD203B41FA5}">
                      <a16:colId xmlns:a16="http://schemas.microsoft.com/office/drawing/2014/main" xmlns="" val="3125311790"/>
                    </a:ext>
                  </a:extLst>
                </a:gridCol>
                <a:gridCol w="1906093">
                  <a:extLst>
                    <a:ext uri="{9D8B030D-6E8A-4147-A177-3AD203B41FA5}">
                      <a16:colId xmlns:a16="http://schemas.microsoft.com/office/drawing/2014/main" xmlns="" val="37307400"/>
                    </a:ext>
                  </a:extLst>
                </a:gridCol>
                <a:gridCol w="1906093">
                  <a:extLst>
                    <a:ext uri="{9D8B030D-6E8A-4147-A177-3AD203B41FA5}">
                      <a16:colId xmlns:a16="http://schemas.microsoft.com/office/drawing/2014/main" xmlns="" val="3939417253"/>
                    </a:ext>
                  </a:extLst>
                </a:gridCol>
              </a:tblGrid>
              <a:tr h="374882">
                <a:tc row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Годы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Кол-во аптек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 h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Кол-во АП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3967376856"/>
                  </a:ext>
                </a:extLst>
              </a:tr>
              <a:tr h="749762">
                <a:tc vMerge="1">
                  <a:txBody>
                    <a:bodyPr/>
                    <a:lstStyle/>
                    <a:p>
                      <a:endParaRPr lang="ru-RU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всего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в т. ч.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бол-х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 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xmlns="" val="2067534119"/>
                  </a:ext>
                </a:extLst>
              </a:tr>
              <a:tr h="374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1950 г.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658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68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465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863541902"/>
                  </a:ext>
                </a:extLst>
              </a:tr>
              <a:tr h="374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1960 г.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782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74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2566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78179028"/>
                  </a:ext>
                </a:extLst>
              </a:tr>
              <a:tr h="374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1970 г.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1136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172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3208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22295028"/>
                  </a:ext>
                </a:extLst>
              </a:tr>
              <a:tr h="374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1980 г.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1185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261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3026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45262075"/>
                  </a:ext>
                </a:extLst>
              </a:tr>
              <a:tr h="37488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1985 г. 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1213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>
                          <a:effectLst/>
                        </a:rPr>
                        <a:t>147</a:t>
                      </a:r>
                      <a:endParaRPr lang="ru-RU" sz="2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400" dirty="0">
                          <a:effectLst/>
                        </a:rPr>
                        <a:t>3098</a:t>
                      </a:r>
                      <a:endParaRPr lang="ru-RU" sz="2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759477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308987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97528" y="2754876"/>
            <a:ext cx="4279469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Здание аптеки № 1 г. Минск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r>
              <a:rPr lang="en-US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1950-е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годы.</a:t>
            </a:r>
            <a:endParaRPr lang="ru-RU" sz="1600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428" t="26277" r="23896" b="16927"/>
          <a:stretch/>
        </p:blipFill>
        <p:spPr>
          <a:xfrm>
            <a:off x="197528" y="254284"/>
            <a:ext cx="4279469" cy="25005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62488" t="1385" b="61905"/>
          <a:stretch/>
        </p:blipFill>
        <p:spPr>
          <a:xfrm rot="5400000">
            <a:off x="902299" y="2557954"/>
            <a:ext cx="2869924" cy="39716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-102869" y="5899067"/>
            <a:ext cx="488026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 аптеки № 1 Минска. 1951 год.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фондов музея истории медицины Беларуси).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76994" y="3108819"/>
            <a:ext cx="4667006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Здание аптеки № 1 г. Барановичи. 1951 год.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фондов музея истории медицины Беларуси).</a:t>
            </a:r>
            <a:endParaRPr lang="ru-RU" sz="16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4572000" y="5899067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 аптеки № 1 г. Барановичи. 1950-е годы (из фондов музея истории медицины Беларуси)</a:t>
            </a:r>
            <a:endParaRPr lang="ru-RU" sz="16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72528" t="5022" b="68138"/>
          <a:stretch/>
        </p:blipFill>
        <p:spPr>
          <a:xfrm rot="5400000">
            <a:off x="5333313" y="-301638"/>
            <a:ext cx="2913894" cy="40257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231695" y="3756998"/>
            <a:ext cx="3084543" cy="222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528242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079604" y="228001"/>
            <a:ext cx="518975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ВНУТРИАПТЕЧНЫЙ КОНТРОЛЬ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9698" y="689666"/>
            <a:ext cx="8461169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Начало организации в аптеках БССР: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- аналитических столов – 1949 год.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- контрольно-аналитических кабинетов – 1958 год.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/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2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Количество контрольно-аналитических кабинетов и аналитических столов в аптеках БССР (1964 – 1985)</a:t>
            </a:r>
            <a:endParaRPr lang="ru-RU" dirty="0"/>
          </a:p>
        </p:txBody>
      </p:sp>
      <p:graphicFrame>
        <p:nvGraphicFramePr>
          <p:cNvPr id="6" name="Таблица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30968126"/>
              </p:ext>
            </p:extLst>
          </p:nvPr>
        </p:nvGraphicFramePr>
        <p:xfrm>
          <a:off x="409697" y="2166993"/>
          <a:ext cx="8461169" cy="801837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866516">
                  <a:extLst>
                    <a:ext uri="{9D8B030D-6E8A-4147-A177-3AD203B41FA5}">
                      <a16:colId xmlns:a16="http://schemas.microsoft.com/office/drawing/2014/main" xmlns="" val="818856850"/>
                    </a:ext>
                  </a:extLst>
                </a:gridCol>
                <a:gridCol w="1581639">
                  <a:extLst>
                    <a:ext uri="{9D8B030D-6E8A-4147-A177-3AD203B41FA5}">
                      <a16:colId xmlns:a16="http://schemas.microsoft.com/office/drawing/2014/main" xmlns="" val="524719589"/>
                    </a:ext>
                  </a:extLst>
                </a:gridCol>
                <a:gridCol w="1582498">
                  <a:extLst>
                    <a:ext uri="{9D8B030D-6E8A-4147-A177-3AD203B41FA5}">
                      <a16:colId xmlns:a16="http://schemas.microsoft.com/office/drawing/2014/main" xmlns="" val="2247820489"/>
                    </a:ext>
                  </a:extLst>
                </a:gridCol>
                <a:gridCol w="1430516">
                  <a:extLst>
                    <a:ext uri="{9D8B030D-6E8A-4147-A177-3AD203B41FA5}">
                      <a16:colId xmlns:a16="http://schemas.microsoft.com/office/drawing/2014/main" xmlns="" val="2269214174"/>
                    </a:ext>
                  </a:extLst>
                </a:gridCol>
              </a:tblGrid>
              <a:tr h="2672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Название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1964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1970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1985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725192823"/>
                  </a:ext>
                </a:extLst>
              </a:tr>
              <a:tr h="2672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Контрольно-аналитические кабинеты 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75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211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432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38751843"/>
                  </a:ext>
                </a:extLst>
              </a:tr>
              <a:tr h="26727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Аналитические столы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170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862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720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955600932"/>
                  </a:ext>
                </a:extLst>
              </a:tr>
            </a:tbl>
          </a:graphicData>
        </a:graphic>
      </p:graphicFrame>
      <p:sp>
        <p:nvSpPr>
          <p:cNvPr id="7" name="Прямоугольник 6"/>
          <p:cNvSpPr/>
          <p:nvPr/>
        </p:nvSpPr>
        <p:spPr>
          <a:xfrm>
            <a:off x="-111275" y="5948041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Рабочее место химика-аналитика в аптеке № 3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Ошмяны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Молодеченского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аптекоуправления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1955 год.</a:t>
            </a:r>
            <a:endParaRPr lang="ru-RU" sz="1600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4460725" y="5948041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Рабочее место провизора-аналитика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в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аптеке № 42 г. Минск. 1982 год.</a:t>
            </a:r>
            <a:endParaRPr lang="ru-RU" sz="1600" dirty="0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60612" y="3104491"/>
            <a:ext cx="2028226" cy="28435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922" t="2078" b="23463"/>
          <a:stretch/>
        </p:blipFill>
        <p:spPr>
          <a:xfrm rot="5400000">
            <a:off x="5296847" y="2694395"/>
            <a:ext cx="2899756" cy="37199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97860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7028" y="228002"/>
            <a:ext cx="5943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ЦЕНТРАЛЬНЫЕ РАЙОННЫЕ АПТЕКИ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14696" y="689667"/>
            <a:ext cx="86868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1 июня 1955 г. – начало организации первых районных аптечных центров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:</a:t>
            </a:r>
            <a:endParaRPr lang="en-US" dirty="0" smtClean="0">
              <a:latin typeface="AGKornelia" pitchFamily="2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Брестской области –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Пружанском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районе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Гомельской области –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Речицком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Хойникском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, Рогачевском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районах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Гродненской области – Слонимском,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Дятловском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районах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Минской области – Борисовском,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Столбцовском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и Слуцком районах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Могилевской области – Краснопольском, Шкловском районах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55600" algn="just">
              <a:spcAft>
                <a:spcPts val="0"/>
              </a:spcAft>
              <a:buFont typeface="Wingdings" panose="05000000000000000000" pitchFamily="2" charset="2"/>
              <a:buChar char="Ø"/>
              <a:tabLst>
                <a:tab pos="355600" algn="l"/>
              </a:tabLs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Молодечненской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области –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Ошмянском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районе 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0" y="5994155"/>
            <a:ext cx="3699164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Здание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Пружанской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ЦРА № 7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1950-60-е годы.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99165" y="2997991"/>
            <a:ext cx="5302332" cy="358093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346817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7028" y="228002"/>
            <a:ext cx="5943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ЦЕНТРАЛЬНЫЕ РАЙОННЫЕ АПТЕКИ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047032945"/>
              </p:ext>
            </p:extLst>
          </p:nvPr>
        </p:nvGraphicFramePr>
        <p:xfrm>
          <a:off x="504241" y="1680516"/>
          <a:ext cx="8238163" cy="2718488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745497">
                  <a:extLst>
                    <a:ext uri="{9D8B030D-6E8A-4147-A177-3AD203B41FA5}">
                      <a16:colId xmlns:a16="http://schemas.microsoft.com/office/drawing/2014/main" xmlns="" val="2020305747"/>
                    </a:ext>
                  </a:extLst>
                </a:gridCol>
                <a:gridCol w="2088381">
                  <a:extLst>
                    <a:ext uri="{9D8B030D-6E8A-4147-A177-3AD203B41FA5}">
                      <a16:colId xmlns:a16="http://schemas.microsoft.com/office/drawing/2014/main" xmlns="" val="3193498636"/>
                    </a:ext>
                  </a:extLst>
                </a:gridCol>
                <a:gridCol w="3404285">
                  <a:extLst>
                    <a:ext uri="{9D8B030D-6E8A-4147-A177-3AD203B41FA5}">
                      <a16:colId xmlns:a16="http://schemas.microsoft.com/office/drawing/2014/main" xmlns="" val="271157700"/>
                    </a:ext>
                  </a:extLst>
                </a:gridCol>
              </a:tblGrid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Название области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Количество ЦРА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Количество сельских аптек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135246027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Брестская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14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896135386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Витебская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87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591177125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Гомельская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222154779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Гродненская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3856839172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Минская 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25538251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Могилевская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90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882559601"/>
                  </a:ext>
                </a:extLst>
              </a:tr>
              <a:tr h="33981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Всего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100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530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19135718"/>
                  </a:ext>
                </a:extLst>
              </a:tr>
            </a:tbl>
          </a:graphicData>
        </a:graphic>
      </p:graphicFrame>
      <p:sp>
        <p:nvSpPr>
          <p:cNvPr id="4" name="Rectangle 1"/>
          <p:cNvSpPr>
            <a:spLocks noChangeArrowheads="1"/>
          </p:cNvSpPr>
          <p:nvPr/>
        </p:nvSpPr>
        <p:spPr bwMode="auto">
          <a:xfrm>
            <a:off x="401594" y="733671"/>
            <a:ext cx="8340811" cy="1200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GKornelia" pitchFamily="2" charset="0"/>
                <a:ea typeface="Times New Roman" panose="02020603050405020304" pitchFamily="18" charset="0"/>
              </a:rPr>
              <a:t>В 1963-ем «Центральная района аптека» включена в номенклатуру аптечных учреждений.  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GKornelia" pitchFamily="2" charset="0"/>
                <a:ea typeface="Times New Roman" panose="02020603050405020304" pitchFamily="18" charset="0"/>
              </a:rPr>
              <a:t>Таблица 3.</a:t>
            </a:r>
            <a:r>
              <a:rPr kumimoji="0" lang="en-US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GKornelia" pitchFamily="2" charset="0"/>
                <a:ea typeface="Times New Roman" panose="02020603050405020304" pitchFamily="18" charset="0"/>
              </a:rPr>
              <a:t>Наличие ЦРА в БССР на 1 июля 1965 г.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GKornelia" pitchFamily="2" charset="0"/>
                <a:ea typeface="Times New Roman" panose="02020603050405020304" pitchFamily="18" charset="0"/>
              </a:rPr>
              <a:t>          </a:t>
            </a:r>
            <a:endParaRPr kumimoji="0" lang="ru-RU" alt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1594" y="4495884"/>
            <a:ext cx="834081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8775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Организация ЦРА завершена в 1966-ом.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8775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сентябре 1968-го на базе Горецкой ЦРА </a:t>
            </a:r>
            <a:r>
              <a:rPr lang="en-US" dirty="0" smtClean="0">
                <a:latin typeface="AGKornelia" pitchFamily="2" charset="0"/>
                <a:ea typeface="Times New Roman" panose="02020603050405020304" pitchFamily="18" charset="0"/>
              </a:rPr>
              <a:t>N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33  состоялся республиканский семинар управляющих ЦРА, заведующих отделами аптечной сети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аптекоуправлений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8775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1985-ом в БССР насчитывалось 118 ЦРА и 22 ЦГА.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658934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57028" y="228002"/>
            <a:ext cx="594342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ЦЕНТРАЛЬНЫЕ РАЙОННЫЕ АПТЕКИ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486400" y="955364"/>
            <a:ext cx="2487156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Здаание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Горецкой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аптеки.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1947-1963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годы.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1754564" y="5976106"/>
            <a:ext cx="26912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Здание Горецкой ЦРА № 33.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1964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год.</a:t>
            </a:r>
            <a:endParaRPr lang="ru-RU" sz="1600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4995" y="761183"/>
            <a:ext cx="5291405" cy="295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297577" y="3608173"/>
            <a:ext cx="4774129" cy="29641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3036122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273" y="210747"/>
            <a:ext cx="7886700" cy="430521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</a:rPr>
              <a:t>ДОРЕВОЛЮЦИОННЫЙ ПЕРИОД</a:t>
            </a:r>
            <a:endParaRPr lang="ru-RU" sz="2400" b="1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20" y="641268"/>
            <a:ext cx="8419606" cy="5381316"/>
          </a:xfrm>
        </p:spPr>
        <p:txBody>
          <a:bodyPr>
            <a:normAutofit/>
          </a:bodyPr>
          <a:lstStyle/>
          <a:p>
            <a:pPr marL="0" indent="27305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AGKornelia" pitchFamily="2" charset="0"/>
              </a:rPr>
              <a:t>До Октябрьской революции (1917) не было единой системы </a:t>
            </a:r>
            <a:r>
              <a:rPr lang="ru-RU" sz="1800" dirty="0" smtClean="0">
                <a:latin typeface="AGKornelia" pitchFamily="2" charset="0"/>
              </a:rPr>
              <a:t>организации </a:t>
            </a:r>
            <a:r>
              <a:rPr lang="ru-RU" sz="1800" dirty="0">
                <a:latin typeface="AGKornelia" pitchFamily="2" charset="0"/>
              </a:rPr>
              <a:t>здравоохранения. Вопросами охраны здоровья занимались:</a:t>
            </a:r>
          </a:p>
          <a:p>
            <a:pPr marL="0" lvl="0" indent="273050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AGKornelia" pitchFamily="2" charset="0"/>
              </a:rPr>
              <a:t>городские думы – в городах</a:t>
            </a:r>
          </a:p>
          <a:p>
            <a:pPr marL="0" lvl="0" indent="273050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AGKornelia" pitchFamily="2" charset="0"/>
              </a:rPr>
              <a:t>земства – в сельской местности</a:t>
            </a:r>
          </a:p>
          <a:p>
            <a:pPr marL="0" lvl="0" indent="273050" algn="just">
              <a:lnSpc>
                <a:spcPct val="100000"/>
              </a:lnSpc>
              <a:spcBef>
                <a:spcPts val="0"/>
              </a:spcBef>
            </a:pPr>
            <a:r>
              <a:rPr lang="ru-RU" sz="1800" dirty="0">
                <a:latin typeface="AGKornelia" pitchFamily="2" charset="0"/>
              </a:rPr>
              <a:t>благотворительные общества.</a:t>
            </a:r>
          </a:p>
          <a:p>
            <a:pPr marL="0" indent="27305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GKornelia" pitchFamily="2" charset="0"/>
              </a:rPr>
              <a:t>В </a:t>
            </a:r>
            <a:r>
              <a:rPr lang="ru-RU" sz="1800" dirty="0">
                <a:latin typeface="AGKornelia" pitchFamily="2" charset="0"/>
              </a:rPr>
              <a:t>270 городах и населенных пунктах функционировали частные аптеки, аптекарские магазины, оптовые склады; аптеки городских общественных самоуправлений, благотворительных организаций и др. </a:t>
            </a:r>
          </a:p>
          <a:p>
            <a:pPr marL="0" indent="27305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GKornelia" pitchFamily="2" charset="0"/>
              </a:rPr>
              <a:t>Действовали </a:t>
            </a:r>
            <a:r>
              <a:rPr lang="ru-RU" sz="1800" dirty="0">
                <a:latin typeface="AGKornelia" pitchFamily="2" charset="0"/>
              </a:rPr>
              <a:t>аптеки при многих больницах и амбулаториях. </a:t>
            </a:r>
          </a:p>
          <a:p>
            <a:pPr marL="0" indent="27305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smtClean="0">
                <a:latin typeface="AGKornelia" pitchFamily="2" charset="0"/>
              </a:rPr>
              <a:t>Деятельность </a:t>
            </a:r>
            <a:r>
              <a:rPr lang="ru-RU" sz="1800" dirty="0">
                <a:latin typeface="AGKornelia" pitchFamily="2" charset="0"/>
              </a:rPr>
              <a:t>аптечных учреждений контролировалась губернскими врачебными правлениями.   </a:t>
            </a:r>
          </a:p>
          <a:p>
            <a:pPr marL="0" indent="0">
              <a:lnSpc>
                <a:spcPct val="120000"/>
              </a:lnSpc>
              <a:spcBef>
                <a:spcPts val="0"/>
              </a:spcBef>
              <a:buNone/>
            </a:pPr>
            <a:endParaRPr lang="ru-RU" dirty="0">
              <a:latin typeface="AGKornelia" pitchFamily="2" charset="0"/>
            </a:endParaRP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1689" t="12451" r="8441" b="12743"/>
          <a:stretch/>
        </p:blipFill>
        <p:spPr>
          <a:xfrm>
            <a:off x="3852702" y="3479755"/>
            <a:ext cx="4982540" cy="311105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5" name="Прямоугольник 4"/>
          <p:cNvSpPr/>
          <p:nvPr/>
        </p:nvSpPr>
        <p:spPr>
          <a:xfrm>
            <a:off x="710624" y="5840765"/>
            <a:ext cx="314207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Аптека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Вайнкопа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в Витебске. </a:t>
            </a: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Начало </a:t>
            </a:r>
            <a:r>
              <a:rPr lang="en-US" dirty="0">
                <a:latin typeface="Times New Roman" panose="02020603050405020304" pitchFamily="18" charset="0"/>
                <a:ea typeface="Times New Roman" panose="02020603050405020304" pitchFamily="18" charset="0"/>
              </a:rPr>
              <a:t>XX.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xmlns="" val="2517508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89918" y="239876"/>
            <a:ext cx="329449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СЕЛЬСКИЕ АПТЕКИ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52202" y="690563"/>
            <a:ext cx="859179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4. Количество сельских аптек в Белорусской ССР (1945-1985) 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432760180"/>
              </p:ext>
            </p:extLst>
          </p:nvPr>
        </p:nvGraphicFramePr>
        <p:xfrm>
          <a:off x="451262" y="1152228"/>
          <a:ext cx="8241478" cy="54864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373301">
                  <a:extLst>
                    <a:ext uri="{9D8B030D-6E8A-4147-A177-3AD203B41FA5}">
                      <a16:colId xmlns:a16="http://schemas.microsoft.com/office/drawing/2014/main" xmlns="" val="3769834902"/>
                    </a:ext>
                  </a:extLst>
                </a:gridCol>
                <a:gridCol w="1373301">
                  <a:extLst>
                    <a:ext uri="{9D8B030D-6E8A-4147-A177-3AD203B41FA5}">
                      <a16:colId xmlns:a16="http://schemas.microsoft.com/office/drawing/2014/main" xmlns="" val="4255878085"/>
                    </a:ext>
                  </a:extLst>
                </a:gridCol>
                <a:gridCol w="1373301">
                  <a:extLst>
                    <a:ext uri="{9D8B030D-6E8A-4147-A177-3AD203B41FA5}">
                      <a16:colId xmlns:a16="http://schemas.microsoft.com/office/drawing/2014/main" xmlns="" val="512579612"/>
                    </a:ext>
                  </a:extLst>
                </a:gridCol>
                <a:gridCol w="1373301">
                  <a:extLst>
                    <a:ext uri="{9D8B030D-6E8A-4147-A177-3AD203B41FA5}">
                      <a16:colId xmlns:a16="http://schemas.microsoft.com/office/drawing/2014/main" xmlns="" val="3772790917"/>
                    </a:ext>
                  </a:extLst>
                </a:gridCol>
                <a:gridCol w="1374137">
                  <a:extLst>
                    <a:ext uri="{9D8B030D-6E8A-4147-A177-3AD203B41FA5}">
                      <a16:colId xmlns:a16="http://schemas.microsoft.com/office/drawing/2014/main" xmlns="" val="793837658"/>
                    </a:ext>
                  </a:extLst>
                </a:gridCol>
                <a:gridCol w="1374137">
                  <a:extLst>
                    <a:ext uri="{9D8B030D-6E8A-4147-A177-3AD203B41FA5}">
                      <a16:colId xmlns:a16="http://schemas.microsoft.com/office/drawing/2014/main" xmlns="" val="253558858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1945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1950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1960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1970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1980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1985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137280875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264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404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409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597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599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609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908191300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451262" y="1720840"/>
            <a:ext cx="824147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327275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                                             Мы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давали клятву Гиппократа: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327275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                                             Исцелять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больного человека,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2327275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                                             Видеть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нем товарища и брата!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859213" algn="just">
              <a:spcAft>
                <a:spcPts val="0"/>
              </a:spcAft>
            </a:pPr>
            <a:r>
              <a:rPr lang="ru-RU" i="1" dirty="0" smtClean="0">
                <a:latin typeface="AGKornelia" pitchFamily="2" charset="0"/>
                <a:ea typeface="Times New Roman" panose="02020603050405020304" pitchFamily="18" charset="0"/>
              </a:rPr>
              <a:t>                  Станислав </a:t>
            </a:r>
            <a:r>
              <a:rPr lang="ru-RU" i="1" dirty="0" err="1">
                <a:latin typeface="AGKornelia" pitchFamily="2" charset="0"/>
                <a:ea typeface="Times New Roman" panose="02020603050405020304" pitchFamily="18" charset="0"/>
              </a:rPr>
              <a:t>Вилькоцкий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С.И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Вилькоцкий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управлял аптекой в Рубежевичах 30 лет (1946-1976). Знал богатую историю лекарственных растений и их особенности. Много сил, времени и личных сбережений отдал на создание аптечной библиотеки, сбору редких народных рецептов и травников.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782205" y="5459714"/>
            <a:ext cx="4293713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Аптека № 74 с. Рубежевичи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Молодечненского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аптекоуправления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1950-е годы (из фондов музея истории медицины Беларуси).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75918" y="4074720"/>
            <a:ext cx="3616822" cy="262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8830246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11344" y="311129"/>
            <a:ext cx="7590027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АПТЕКАРСКИЕ МАГАЗИНЫ, КИОСКИ, ЛОТКИ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85947" y="772794"/>
            <a:ext cx="842554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Таблица 5.   Наличие аптекарских магазинов, киосков, лотков в БССР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(1950-1985)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979645808"/>
              </p:ext>
            </p:extLst>
          </p:nvPr>
        </p:nvGraphicFramePr>
        <p:xfrm>
          <a:off x="385946" y="1469310"/>
          <a:ext cx="8425543" cy="82296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3152901">
                  <a:extLst>
                    <a:ext uri="{9D8B030D-6E8A-4147-A177-3AD203B41FA5}">
                      <a16:colId xmlns:a16="http://schemas.microsoft.com/office/drawing/2014/main" xmlns="" val="1778306873"/>
                    </a:ext>
                  </a:extLst>
                </a:gridCol>
                <a:gridCol w="890649">
                  <a:extLst>
                    <a:ext uri="{9D8B030D-6E8A-4147-A177-3AD203B41FA5}">
                      <a16:colId xmlns:a16="http://schemas.microsoft.com/office/drawing/2014/main" xmlns="" val="1037728321"/>
                    </a:ext>
                  </a:extLst>
                </a:gridCol>
                <a:gridCol w="890649">
                  <a:extLst>
                    <a:ext uri="{9D8B030D-6E8A-4147-A177-3AD203B41FA5}">
                      <a16:colId xmlns:a16="http://schemas.microsoft.com/office/drawing/2014/main" xmlns="" val="28299321"/>
                    </a:ext>
                  </a:extLst>
                </a:gridCol>
                <a:gridCol w="1092530">
                  <a:extLst>
                    <a:ext uri="{9D8B030D-6E8A-4147-A177-3AD203B41FA5}">
                      <a16:colId xmlns:a16="http://schemas.microsoft.com/office/drawing/2014/main" xmlns="" val="2914673358"/>
                    </a:ext>
                  </a:extLst>
                </a:gridCol>
                <a:gridCol w="1217152">
                  <a:extLst>
                    <a:ext uri="{9D8B030D-6E8A-4147-A177-3AD203B41FA5}">
                      <a16:colId xmlns:a16="http://schemas.microsoft.com/office/drawing/2014/main" xmlns="" val="2343669796"/>
                    </a:ext>
                  </a:extLst>
                </a:gridCol>
                <a:gridCol w="1181662">
                  <a:extLst>
                    <a:ext uri="{9D8B030D-6E8A-4147-A177-3AD203B41FA5}">
                      <a16:colId xmlns:a16="http://schemas.microsoft.com/office/drawing/2014/main" xmlns="" val="371266143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Название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1950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1960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1970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1980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1985 г.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909454643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Аптекарские магазины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21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45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6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114820660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Аптекарские киоски и лотки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52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152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303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275</a:t>
                      </a:r>
                      <a:endParaRPr lang="ru-RU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221</a:t>
                      </a:r>
                      <a:endParaRPr lang="ru-RU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50023213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385945" y="2342455"/>
            <a:ext cx="842554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1600" i="1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Примечание. Доля аптечных лотков составляла от 4 до 10%, ликвидированы в 1977 году; аптекарские магазины ликвидированы в конце 1980-х.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134357" y="5686784"/>
            <a:ext cx="4188261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Аптекарский магазин № 3 в Минске. 1962 год (из фондов музея истории города Минска).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762005" y="5750011"/>
            <a:ext cx="4049483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Лоток от аптеки № 1 Бреста в районе колхозного рынка. 1950-е годы.</a:t>
            </a:r>
            <a:endParaRPr lang="ru-RU" dirty="0"/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235" y="2864003"/>
            <a:ext cx="4081383" cy="288600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7922" t="45087" r="27273" b="26079"/>
          <a:stretch/>
        </p:blipFill>
        <p:spPr>
          <a:xfrm>
            <a:off x="4322618" y="2927230"/>
            <a:ext cx="4710574" cy="275955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4533300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746637" y="204252"/>
            <a:ext cx="3464923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АПТЕЧНЫЕ СКЛАДЫ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60636" y="665917"/>
            <a:ext cx="8433981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Таблица 6.        Количество аптечных складов в БССР (1945-1985)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2388899036"/>
              </p:ext>
            </p:extLst>
          </p:nvPr>
        </p:nvGraphicFramePr>
        <p:xfrm>
          <a:off x="460636" y="1127582"/>
          <a:ext cx="8279603" cy="73152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2673741">
                  <a:extLst>
                    <a:ext uri="{9D8B030D-6E8A-4147-A177-3AD203B41FA5}">
                      <a16:colId xmlns:a16="http://schemas.microsoft.com/office/drawing/2014/main" xmlns="" val="42574853"/>
                    </a:ext>
                  </a:extLst>
                </a:gridCol>
                <a:gridCol w="1389035">
                  <a:extLst>
                    <a:ext uri="{9D8B030D-6E8A-4147-A177-3AD203B41FA5}">
                      <a16:colId xmlns:a16="http://schemas.microsoft.com/office/drawing/2014/main" xmlns="" val="750547932"/>
                    </a:ext>
                  </a:extLst>
                </a:gridCol>
                <a:gridCol w="891736">
                  <a:extLst>
                    <a:ext uri="{9D8B030D-6E8A-4147-A177-3AD203B41FA5}">
                      <a16:colId xmlns:a16="http://schemas.microsoft.com/office/drawing/2014/main" xmlns="" val="2140367856"/>
                    </a:ext>
                  </a:extLst>
                </a:gridCol>
                <a:gridCol w="926275">
                  <a:extLst>
                    <a:ext uri="{9D8B030D-6E8A-4147-A177-3AD203B41FA5}">
                      <a16:colId xmlns:a16="http://schemas.microsoft.com/office/drawing/2014/main" xmlns="" val="1241182623"/>
                    </a:ext>
                  </a:extLst>
                </a:gridCol>
                <a:gridCol w="1064029">
                  <a:extLst>
                    <a:ext uri="{9D8B030D-6E8A-4147-A177-3AD203B41FA5}">
                      <a16:colId xmlns:a16="http://schemas.microsoft.com/office/drawing/2014/main" xmlns="" val="203353970"/>
                    </a:ext>
                  </a:extLst>
                </a:gridCol>
                <a:gridCol w="1334787">
                  <a:extLst>
                    <a:ext uri="{9D8B030D-6E8A-4147-A177-3AD203B41FA5}">
                      <a16:colId xmlns:a16="http://schemas.microsoft.com/office/drawing/2014/main" xmlns="" val="1723539162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1945 г.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1950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1960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1970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1980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>
                          <a:effectLst/>
                        </a:rPr>
                        <a:t>1985 г.</a:t>
                      </a:r>
                      <a:endParaRPr lang="ru-RU" sz="16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573823366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в. т. ч. </a:t>
                      </a:r>
                      <a:r>
                        <a:rPr lang="ru-RU" sz="1600" dirty="0" smtClean="0">
                          <a:effectLst/>
                        </a:rPr>
                        <a:t>межрайонные</a:t>
                      </a:r>
                      <a:endParaRPr lang="ru-RU" sz="1600" dirty="0">
                        <a:effectLst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13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en-US" sz="1600" dirty="0" smtClean="0">
                          <a:effectLst/>
                        </a:rPr>
                        <a:t>-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 smtClean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6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5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8</a:t>
                      </a: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1600" dirty="0">
                          <a:effectLst/>
                        </a:rPr>
                        <a:t> </a:t>
                      </a:r>
                      <a:r>
                        <a:rPr lang="ru-RU" sz="1600" dirty="0" smtClean="0">
                          <a:effectLst/>
                        </a:rPr>
                        <a:t>1</a:t>
                      </a:r>
                      <a:endParaRPr lang="ru-RU" sz="16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4179465037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8437" y="5405781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Брестский областной аптечный склад. </a:t>
            </a:r>
            <a:endParaRPr lang="en-US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1964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50130" y="5267281"/>
            <a:ext cx="4067299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Гомельский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областной аптечный склад. Электронная счетно-фактурная машина «Зоентрон-383». </a:t>
            </a:r>
            <a:r>
              <a:rPr lang="ru-RU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1972 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год.</a:t>
            </a:r>
            <a:endParaRPr lang="ru-RU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6042" t="6753" r="10332" b="62944"/>
          <a:stretch/>
        </p:blipFill>
        <p:spPr>
          <a:xfrm>
            <a:off x="178130" y="2042556"/>
            <a:ext cx="4208839" cy="33632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1840" t="13853" b="8398"/>
          <a:stretch/>
        </p:blipFill>
        <p:spPr>
          <a:xfrm rot="5400000">
            <a:off x="5224588" y="1528675"/>
            <a:ext cx="3069501" cy="431780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5582931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02820" y="327009"/>
            <a:ext cx="849679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КОНТРОЛЬНО-АНАЛИТИЧЕСКИЕ ЛАБОРАТОРИИ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837210" y="788674"/>
            <a:ext cx="83067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Таблица 7.      Количество КАЛ в Белорусской ССР (1945-1985)</a:t>
            </a:r>
            <a:endParaRPr lang="ru-RU" dirty="0"/>
          </a:p>
        </p:txBody>
      </p:sp>
      <p:graphicFrame>
        <p:nvGraphicFramePr>
          <p:cNvPr id="4" name="Таблица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913547671"/>
              </p:ext>
            </p:extLst>
          </p:nvPr>
        </p:nvGraphicFramePr>
        <p:xfrm>
          <a:off x="302821" y="1201520"/>
          <a:ext cx="8496794" cy="609600"/>
        </p:xfrm>
        <a:graphic>
          <a:graphicData uri="http://schemas.openxmlformats.org/drawingml/2006/table">
            <a:tbl>
              <a:tblPr firstRow="1" firstCol="1" bandRow="1">
                <a:tableStyleId>{21E4AEA4-8DFA-4A89-87EB-49C32662AFE0}</a:tableStyleId>
              </a:tblPr>
              <a:tblGrid>
                <a:gridCol w="1415845">
                  <a:extLst>
                    <a:ext uri="{9D8B030D-6E8A-4147-A177-3AD203B41FA5}">
                      <a16:colId xmlns:a16="http://schemas.microsoft.com/office/drawing/2014/main" xmlns="" val="571963058"/>
                    </a:ext>
                  </a:extLst>
                </a:gridCol>
                <a:gridCol w="1415845">
                  <a:extLst>
                    <a:ext uri="{9D8B030D-6E8A-4147-A177-3AD203B41FA5}">
                      <a16:colId xmlns:a16="http://schemas.microsoft.com/office/drawing/2014/main" xmlns="" val="1079973273"/>
                    </a:ext>
                  </a:extLst>
                </a:gridCol>
                <a:gridCol w="1415845">
                  <a:extLst>
                    <a:ext uri="{9D8B030D-6E8A-4147-A177-3AD203B41FA5}">
                      <a16:colId xmlns:a16="http://schemas.microsoft.com/office/drawing/2014/main" xmlns="" val="2766410091"/>
                    </a:ext>
                  </a:extLst>
                </a:gridCol>
                <a:gridCol w="1415845">
                  <a:extLst>
                    <a:ext uri="{9D8B030D-6E8A-4147-A177-3AD203B41FA5}">
                      <a16:colId xmlns:a16="http://schemas.microsoft.com/office/drawing/2014/main" xmlns="" val="1283829703"/>
                    </a:ext>
                  </a:extLst>
                </a:gridCol>
                <a:gridCol w="1416707">
                  <a:extLst>
                    <a:ext uri="{9D8B030D-6E8A-4147-A177-3AD203B41FA5}">
                      <a16:colId xmlns:a16="http://schemas.microsoft.com/office/drawing/2014/main" xmlns="" val="2406531165"/>
                    </a:ext>
                  </a:extLst>
                </a:gridCol>
                <a:gridCol w="1416707">
                  <a:extLst>
                    <a:ext uri="{9D8B030D-6E8A-4147-A177-3AD203B41FA5}">
                      <a16:colId xmlns:a16="http://schemas.microsoft.com/office/drawing/2014/main" xmlns="" val="3377060244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1945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1950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1960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1970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1980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1985 г.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763416141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9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14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>
                          <a:effectLst/>
                        </a:rPr>
                        <a:t>12</a:t>
                      </a:r>
                      <a:endParaRPr lang="ru-RU" sz="20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ru-RU" sz="2000" dirty="0">
                          <a:effectLst/>
                        </a:rPr>
                        <a:t>9</a:t>
                      </a:r>
                      <a:endParaRPr lang="ru-RU" sz="20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xmlns="" val="2628182138"/>
                  </a:ext>
                </a:extLst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07818" y="1854635"/>
            <a:ext cx="849679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1951-ом на базе Минской областной КАЛ организована центральная КАЛ ГАПУ МЗ БССР. Первая заведующая ЦКАЛ – А.Г. Радченко.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1963-ем ЦКАЛ реорганизована в республиканскую КАЛ с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возложением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функций методического руководства всеми КАЛ республики и осуществления контроля за их деятельностью. На разных этапах  руководили РКАЛ: Полякова Л.В. (1962-1989), Новик И.С. (1989-1998),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Шеряков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А.А. (1998-2005).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00940" y="5908411"/>
            <a:ext cx="3924795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 центральной КАЛ. 1956 год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из фондов музея истории города Минска). </a:t>
            </a:r>
            <a:endParaRPr lang="ru-RU" sz="1600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4227615" y="6013844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Республиканский семинар заведующих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КАЛ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Витебск. 1985 год.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472" t="3464" r="7637" b="68311"/>
          <a:stretch/>
        </p:blipFill>
        <p:spPr>
          <a:xfrm rot="5400000">
            <a:off x="790269" y="3659769"/>
            <a:ext cx="2118625" cy="257100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" name="Рисунок 9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425" t="3636" r="8854" b="57056"/>
          <a:stretch/>
        </p:blipFill>
        <p:spPr>
          <a:xfrm>
            <a:off x="4714504" y="3670880"/>
            <a:ext cx="3598223" cy="23337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7082682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316" y="398260"/>
            <a:ext cx="8853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ФАРМАЦЕВТИЧЕСКИХ СПЕЦИАЛИСТОВ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2820" y="859925"/>
            <a:ext cx="8532422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1920-х развивалось среднее и краткосрочное курсовое обучение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pc="-40" dirty="0">
                <a:latin typeface="AGKornelia" pitchFamily="2" charset="0"/>
                <a:ea typeface="Times New Roman" panose="02020603050405020304" pitchFamily="18" charset="0"/>
              </a:rPr>
              <a:t>В 1921-ом открыта фармацевтическая школа в Гомеле (закрыта в 1924).</a:t>
            </a:r>
            <a:endParaRPr lang="ru-RU" sz="1600" spc="-4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1926-ом организовано фармацевтическое отделение в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Могилевском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медтехникуме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С середины 1930-х Минский мединститут осуществлял подготовку провизоров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1940-1941 гг. функционировали фармацевтические школы в Могилеве,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Витебске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302820" y="5777920"/>
            <a:ext cx="385354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Первый выпуск фармацевтов Могилевской фармацевтической школы. 1929 год (их фондов Могилевского медицинского колледжа).</a:t>
            </a:r>
            <a:endParaRPr lang="ru-RU" sz="1400" dirty="0">
              <a:latin typeface="Times New Roman Cyr" panose="02020603050405020304" pitchFamily="18" charset="-52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3075" b="995"/>
          <a:stretch/>
        </p:blipFill>
        <p:spPr>
          <a:xfrm rot="5400000">
            <a:off x="4892751" y="2540744"/>
            <a:ext cx="3466901" cy="470309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424020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60316" y="398260"/>
            <a:ext cx="8853055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ПОДГОТОВКА ФАРМАЦЕВТИЧЕСКИХ СПЕЦИАЛИСТОВ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02820" y="859925"/>
            <a:ext cx="8449293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1944-ом возобновили деятельность фармацевтические школы в Могилеве, Бобруйске и Гродно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1959-ом открыт фармацевтический факультет в Витебском мединституте, в 1964-ом – заочное отделение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3556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1971-ом организован </a:t>
            </a:r>
            <a:r>
              <a:rPr lang="ru-RU" dirty="0" err="1">
                <a:latin typeface="AGKornelia" pitchFamily="2" charset="0"/>
                <a:ea typeface="Times New Roman" panose="02020603050405020304" pitchFamily="18" charset="0"/>
              </a:rPr>
              <a:t>фармфакультет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повышения квалификации провизоров СССР в БГИУВ (ныне БЕЛМАПО), в 1994-ом – в Витебском мединституте.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6023298"/>
            <a:ext cx="42365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4-й выпуск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Бобруйской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фармацевтической школы. 1950 год.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86843" y="6023298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Первый выпуск провизоров курсов повышения квалификации БГИУВ. Г. Минск. 1972 год.</a:t>
            </a:r>
            <a:endParaRPr lang="ru-RU" sz="14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4633"/>
          <a:stretch/>
        </p:blipFill>
        <p:spPr>
          <a:xfrm rot="5400000">
            <a:off x="632770" y="2280010"/>
            <a:ext cx="3187140" cy="429943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735" r="735" b="6537"/>
          <a:stretch/>
        </p:blipFill>
        <p:spPr>
          <a:xfrm rot="5400000">
            <a:off x="5175627" y="2395717"/>
            <a:ext cx="3080953" cy="4072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xmlns="" val="31121237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6576" y="303259"/>
            <a:ext cx="8306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РУКОВОДИТЕЛИ АПТЕЧНОЙ СЛУЖБЫ  </a:t>
            </a:r>
            <a:endParaRPr lang="en-US" sz="2400" b="1" dirty="0" smtClean="0">
              <a:solidFill>
                <a:srgbClr val="FF0000"/>
              </a:solidFill>
              <a:latin typeface="AGKorneli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БЕЛАРУСИ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467633" y="3830453"/>
            <a:ext cx="163294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И.Ф. </a:t>
            </a: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Урванцев</a:t>
            </a:r>
          </a:p>
          <a:p>
            <a:pPr algn="ctr">
              <a:spcAft>
                <a:spcPts val="0"/>
              </a:spcAft>
            </a:pPr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1953 – 1971)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326033" y="3622273"/>
            <a:ext cx="1497333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r"/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С.Г.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Шамрук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1971 – 1992)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2740083" y="6272541"/>
            <a:ext cx="385977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Коллектив ГАПУ МЗ БССР. 1981 год.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47902" y="964175"/>
            <a:ext cx="2022629" cy="265809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69411" y="964175"/>
            <a:ext cx="1962492" cy="288284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9657" t="11731" r="10270" b="10000"/>
          <a:stretch/>
        </p:blipFill>
        <p:spPr>
          <a:xfrm rot="5400000">
            <a:off x="2807024" y="1930911"/>
            <a:ext cx="3683628" cy="509174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545010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516576" y="303259"/>
            <a:ext cx="830679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РУКОВОДИТЕЛИ АПТЕЧНЫХ СЛУЖБ  </a:t>
            </a:r>
            <a:endParaRPr lang="en-US" sz="2400" b="1" dirty="0" smtClean="0">
              <a:solidFill>
                <a:srgbClr val="FF0000"/>
              </a:solidFill>
              <a:latin typeface="AGKornelia" pitchFamily="2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 РЕГИОНАХ БЕЛАРУСИ 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27787" y="3319578"/>
            <a:ext cx="26127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В.Н. Король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Брестская область, 1964-1991) </a:t>
            </a:r>
            <a:endParaRPr lang="ru-RU" sz="1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2740490" y="3319578"/>
            <a:ext cx="2009396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И.К. </a:t>
            </a:r>
            <a:r>
              <a:rPr lang="ru-RU" sz="1400" dirty="0" err="1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Шкопец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(Витебская, 1962-1994)</a:t>
            </a:r>
            <a:endParaRPr lang="ru-RU" sz="14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93115" y="3329841"/>
            <a:ext cx="2038314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П.Г.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Диченкова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Гомельская, 1962-1984)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831429" y="3329841"/>
            <a:ext cx="212917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В.И.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Бунимович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Гродненская, 1952-1985)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1546543" y="6028120"/>
            <a:ext cx="18331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Я.Н. Швед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Минск, 1974-1889)</a:t>
            </a:r>
            <a:endParaRPr lang="ru-RU" sz="12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228297" y="6022634"/>
            <a:ext cx="1850699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В.С. </a:t>
            </a:r>
            <a:r>
              <a:rPr lang="ru-RU" sz="14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Колосовский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Минская, 1962-1996)</a:t>
            </a:r>
            <a:endParaRPr lang="ru-RU" sz="1400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5290457" y="6022634"/>
            <a:ext cx="4572000" cy="52322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В.Ф. Шумский </a:t>
            </a:r>
            <a:endParaRPr lang="ru-RU" sz="14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4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Могилевская область, 1960-1984)</a:t>
            </a:r>
            <a:endParaRPr lang="ru-RU" sz="1400" dirty="0"/>
          </a:p>
        </p:txBody>
      </p:sp>
      <p:pic>
        <p:nvPicPr>
          <p:cNvPr id="10" name="Рисунок 9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17787" y="1019072"/>
            <a:ext cx="1702899" cy="245441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2036" t="1394" r="2036" b="8927"/>
          <a:stretch/>
        </p:blipFill>
        <p:spPr>
          <a:xfrm>
            <a:off x="2881825" y="1111917"/>
            <a:ext cx="1749552" cy="229057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2" name="Рисунок 11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9463"/>
          <a:stretch/>
        </p:blipFill>
        <p:spPr>
          <a:xfrm>
            <a:off x="5019792" y="1085495"/>
            <a:ext cx="1584960" cy="23345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3" name="Рисунок 1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1429" y="1064329"/>
            <a:ext cx="2043188" cy="2355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4" name="Рисунок 1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6543" y="3882328"/>
            <a:ext cx="1889760" cy="214579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344771" y="3837341"/>
            <a:ext cx="1617749" cy="223576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" name="Рисунок 15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648751" y="3837341"/>
            <a:ext cx="1810354" cy="226634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0669424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7409" y="239876"/>
            <a:ext cx="1743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НАГРАДЫ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279068" y="690563"/>
            <a:ext cx="8603674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В период 1950-1990 годы не менее 218 работников фармацевтического сектора здравоохранения БССР награждены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: правительственными наградами, из них: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Орденом Трудового Красного Знамени – 22 человека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Орденом «Знак почета» –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 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48 человек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Орденом Дружбы народов – 4 человека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Орденом Трудовой Славы </a:t>
            </a:r>
            <a:r>
              <a:rPr lang="en-US" dirty="0">
                <a:latin typeface="AGKornelia" pitchFamily="2" charset="0"/>
                <a:ea typeface="Times New Roman" panose="02020603050405020304" pitchFamily="18" charset="0"/>
              </a:rPr>
              <a:t>III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степени – 3 человека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Медалью «За трудовую доблесть» – 30 человек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marL="342900" lvl="0" indent="-34290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Медалью «За трудовое отличие» </a:t>
            </a:r>
            <a:r>
              <a:rPr lang="en-US" dirty="0">
                <a:latin typeface="AGKornelia" pitchFamily="2" charset="0"/>
                <a:ea typeface="Times New Roman" panose="02020603050405020304" pitchFamily="18" charset="0"/>
              </a:rPr>
              <a:t>–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 27 человек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75941" y="6082537"/>
            <a:ext cx="27669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П.Г.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Диченкова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(г. Гомель)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713818" y="6082537"/>
            <a:ext cx="38727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А.И. </a:t>
            </a:r>
            <a:r>
              <a:rPr lang="ru-RU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Шуппо</a:t>
            </a:r>
            <a:r>
              <a:rPr lang="ru-RU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(аптека № 17 г. Борисов)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1635" t="7965" r="6413" b="65368"/>
          <a:stretch/>
        </p:blipFill>
        <p:spPr>
          <a:xfrm rot="5400000">
            <a:off x="236853" y="3569900"/>
            <a:ext cx="3189817" cy="19416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9921" t="6753" r="8128" b="66061"/>
          <a:stretch/>
        </p:blipFill>
        <p:spPr>
          <a:xfrm rot="5400000">
            <a:off x="5272946" y="3499603"/>
            <a:ext cx="3253234" cy="201880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488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97409" y="239876"/>
            <a:ext cx="1743875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НАГРАДЫ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327826" y="690563"/>
            <a:ext cx="8543042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Заслуженный работник здравоохранения Белорусской ССР – 18 человек 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Заслуженный провизор Белорусской ССР – 20 человек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Медалями ВДНХ (г. Москва) – 10 человек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Почетными грамотами Верховного Совета и президиума Верховного Совета Белорусской ССР – 33 человека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Почетной грамотой Кабинета (Совета) Министров Белорусской ССР </a:t>
            </a:r>
            <a:r>
              <a:rPr lang="ru-RU" dirty="0" smtClean="0">
                <a:latin typeface="AGKornelia" pitchFamily="2" charset="0"/>
                <a:ea typeface="Times New Roman" panose="02020603050405020304" pitchFamily="18" charset="0"/>
              </a:rPr>
              <a:t>–            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3 человека, и коллектив аптеки </a:t>
            </a:r>
            <a:r>
              <a:rPr lang="en-US" dirty="0">
                <a:latin typeface="AGKornelia" pitchFamily="2" charset="0"/>
                <a:ea typeface="Times New Roman" panose="02020603050405020304" pitchFamily="18" charset="0"/>
              </a:rPr>
              <a:t>N </a:t>
            </a:r>
            <a:r>
              <a:rPr lang="ru-RU" dirty="0">
                <a:latin typeface="AGKornelia" pitchFamily="2" charset="0"/>
                <a:ea typeface="Times New Roman" panose="02020603050405020304" pitchFamily="18" charset="0"/>
              </a:rPr>
              <a:t>17 г. Минск.      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948174" y="6035035"/>
            <a:ext cx="215982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Н.П.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Гайс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(г. Могилев)</a:t>
            </a:r>
            <a:endParaRPr lang="ru-RU" sz="1600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4298868" y="6035035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Г.М.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Якушенкова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ru-RU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(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ЦРА № 16 </a:t>
            </a:r>
            <a:r>
              <a:rPr lang="ru-RU" sz="1600" dirty="0" err="1">
                <a:latin typeface="Times New Roman" panose="02020603050405020304" pitchFamily="18" charset="0"/>
                <a:ea typeface="Times New Roman" panose="02020603050405020304" pitchFamily="18" charset="0"/>
              </a:rPr>
              <a:t>Лиозненского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района)</a:t>
            </a:r>
            <a:endParaRPr lang="ru-RU" sz="1600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7472" t="7099" r="10331" b="62598"/>
          <a:stretch/>
        </p:blipFill>
        <p:spPr>
          <a:xfrm rot="5400000">
            <a:off x="295550" y="3222591"/>
            <a:ext cx="3330355" cy="22945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063" t="6234" r="7148" b="63983"/>
          <a:stretch/>
        </p:blipFill>
        <p:spPr>
          <a:xfrm rot="5400000">
            <a:off x="4864856" y="3095832"/>
            <a:ext cx="3513657" cy="25608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1041921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273" y="210747"/>
            <a:ext cx="7886700" cy="43052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</a:rPr>
              <a:t>ОРГАНЫ УПРАВЛЕНИЯ </a:t>
            </a:r>
            <a:endParaRPr lang="ru-RU" sz="2400" b="1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20" y="641268"/>
            <a:ext cx="8419606" cy="5381316"/>
          </a:xfrm>
        </p:spPr>
        <p:txBody>
          <a:bodyPr>
            <a:noAutofit/>
          </a:bodyPr>
          <a:lstStyle/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900" dirty="0" smtClean="0">
                <a:latin typeface="AGKornelia" pitchFamily="2" charset="0"/>
              </a:rPr>
              <a:t> </a:t>
            </a:r>
            <a:r>
              <a:rPr lang="ru-RU" sz="1900" dirty="0">
                <a:latin typeface="AGKornelia" pitchFamily="2" charset="0"/>
              </a:rPr>
              <a:t>После освобождения территории Беларуси от войск </a:t>
            </a:r>
            <a:r>
              <a:rPr lang="ru-RU" sz="1900" dirty="0" smtClean="0">
                <a:latin typeface="AGKornelia" pitchFamily="2" charset="0"/>
              </a:rPr>
              <a:t>кайзеровской </a:t>
            </a:r>
            <a:r>
              <a:rPr lang="ru-RU" sz="1900" dirty="0">
                <a:latin typeface="AGKornelia" pitchFamily="2" charset="0"/>
              </a:rPr>
              <a:t>Германии в </a:t>
            </a:r>
            <a:r>
              <a:rPr lang="ru-RU" sz="1900" dirty="0" smtClean="0">
                <a:latin typeface="AGKornelia" pitchFamily="2" charset="0"/>
              </a:rPr>
              <a:t>1918- </a:t>
            </a:r>
            <a:r>
              <a:rPr lang="ru-RU" sz="1900" dirty="0">
                <a:latin typeface="AGKornelia" pitchFamily="2" charset="0"/>
              </a:rPr>
              <a:t>году советская власть активизировала работу по созданию белорусской национальной государственности. </a:t>
            </a:r>
            <a:endParaRPr lang="en-US" sz="1900" dirty="0" smtClean="0">
              <a:latin typeface="AGKornelia" pitchFamily="2" charset="0"/>
            </a:endParaRP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AGKornelia" pitchFamily="2" charset="0"/>
              </a:rPr>
              <a:t>В </a:t>
            </a:r>
            <a:r>
              <a:rPr lang="ru-RU" sz="1900" dirty="0">
                <a:latin typeface="AGKornelia" pitchFamily="2" charset="0"/>
              </a:rPr>
              <a:t>апреле 1918 года создан отдел народного здравоохранения Западного фронта и области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latin typeface="AGKornelia" pitchFamily="2" charset="0"/>
              </a:rPr>
              <a:t>В губерниях вопросами здравоохранения занимались медико-санитарные отделы, в их составе были фармацевтические подотделы. Первые заведующие </a:t>
            </a:r>
            <a:r>
              <a:rPr lang="ru-RU" sz="1900" dirty="0" err="1">
                <a:latin typeface="AGKornelia" pitchFamily="2" charset="0"/>
              </a:rPr>
              <a:t>фарподами</a:t>
            </a:r>
            <a:r>
              <a:rPr lang="ru-RU" sz="1900" dirty="0">
                <a:latin typeface="AGKornelia" pitchFamily="2" charset="0"/>
              </a:rPr>
              <a:t>: И.Д. </a:t>
            </a:r>
            <a:r>
              <a:rPr lang="ru-RU" sz="1900" dirty="0" err="1">
                <a:latin typeface="AGKornelia" pitchFamily="2" charset="0"/>
              </a:rPr>
              <a:t>Рахмилевич</a:t>
            </a:r>
            <a:r>
              <a:rPr lang="ru-RU" sz="1900" dirty="0">
                <a:latin typeface="AGKornelia" pitchFamily="2" charset="0"/>
              </a:rPr>
              <a:t> (</a:t>
            </a:r>
            <a:r>
              <a:rPr lang="ru-RU" sz="1900" dirty="0" err="1">
                <a:latin typeface="AGKornelia" pitchFamily="2" charset="0"/>
              </a:rPr>
              <a:t>г.Могилев</a:t>
            </a:r>
            <a:r>
              <a:rPr lang="ru-RU" sz="1900" dirty="0">
                <a:latin typeface="AGKornelia" pitchFamily="2" charset="0"/>
              </a:rPr>
              <a:t>), А. Б. </a:t>
            </a:r>
            <a:r>
              <a:rPr lang="ru-RU" sz="1900" dirty="0" err="1">
                <a:latin typeface="AGKornelia" pitchFamily="2" charset="0"/>
              </a:rPr>
              <a:t>Златкин</a:t>
            </a:r>
            <a:r>
              <a:rPr lang="ru-RU" sz="1900" dirty="0">
                <a:latin typeface="AGKornelia" pitchFamily="2" charset="0"/>
              </a:rPr>
              <a:t> (</a:t>
            </a:r>
            <a:r>
              <a:rPr lang="ru-RU" sz="1900" dirty="0" err="1">
                <a:latin typeface="AGKornelia" pitchFamily="2" charset="0"/>
              </a:rPr>
              <a:t>г.Гомель</a:t>
            </a:r>
            <a:r>
              <a:rPr lang="ru-RU" sz="1900" dirty="0">
                <a:latin typeface="AGKornelia" pitchFamily="2" charset="0"/>
              </a:rPr>
              <a:t>), А.С. </a:t>
            </a:r>
            <a:r>
              <a:rPr lang="ru-RU" sz="1900" dirty="0" err="1">
                <a:latin typeface="AGKornelia" pitchFamily="2" charset="0"/>
              </a:rPr>
              <a:t>Алуф</a:t>
            </a:r>
            <a:r>
              <a:rPr lang="ru-RU" sz="1900" dirty="0">
                <a:latin typeface="AGKornelia" pitchFamily="2" charset="0"/>
              </a:rPr>
              <a:t> (</a:t>
            </a:r>
            <a:r>
              <a:rPr lang="ru-RU" sz="1900" dirty="0" err="1">
                <a:latin typeface="AGKornelia" pitchFamily="2" charset="0"/>
              </a:rPr>
              <a:t>г.Витебск</a:t>
            </a:r>
            <a:r>
              <a:rPr lang="ru-RU" sz="1900" dirty="0">
                <a:latin typeface="AGKornelia" pitchFamily="2" charset="0"/>
              </a:rPr>
              <a:t>), Г.А. </a:t>
            </a:r>
            <a:r>
              <a:rPr lang="ru-RU" sz="1900" dirty="0" err="1">
                <a:latin typeface="AGKornelia" pitchFamily="2" charset="0"/>
              </a:rPr>
              <a:t>Дворжец</a:t>
            </a:r>
            <a:r>
              <a:rPr lang="ru-RU" sz="1900" dirty="0">
                <a:latin typeface="AGKornelia" pitchFamily="2" charset="0"/>
              </a:rPr>
              <a:t> (г. Минск)          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latin typeface="AGKornelia" pitchFamily="2" charset="0"/>
              </a:rPr>
              <a:t>1 января 1919 г. образована Советская Социалистическая </a:t>
            </a:r>
            <a:r>
              <a:rPr lang="ru-RU" sz="1900" dirty="0" smtClean="0">
                <a:latin typeface="AGKornelia" pitchFamily="2" charset="0"/>
              </a:rPr>
              <a:t>Республика </a:t>
            </a:r>
            <a:r>
              <a:rPr lang="ru-RU" sz="1900" dirty="0">
                <a:latin typeface="AGKornelia" pitchFamily="2" charset="0"/>
              </a:rPr>
              <a:t>Белоруссии (ССРБ). В составе Временного революционного рабоче-крестьянского правительства ССРБ образован </a:t>
            </a:r>
            <a:r>
              <a:rPr lang="ru-RU" sz="1900" dirty="0" smtClean="0">
                <a:latin typeface="AGKornelia" pitchFamily="2" charset="0"/>
              </a:rPr>
              <a:t>Комиссариат </a:t>
            </a:r>
            <a:r>
              <a:rPr lang="ru-RU" sz="1900" dirty="0">
                <a:latin typeface="AGKornelia" pitchFamily="2" charset="0"/>
              </a:rPr>
              <a:t>здравоохранения. </a:t>
            </a:r>
            <a:r>
              <a:rPr lang="ru-RU" sz="1900" dirty="0" err="1">
                <a:latin typeface="AGKornelia" pitchFamily="2" charset="0"/>
              </a:rPr>
              <a:t>Фармотдел</a:t>
            </a:r>
            <a:r>
              <a:rPr lang="ru-RU" sz="1900" dirty="0">
                <a:latin typeface="AGKornelia" pitchFamily="2" charset="0"/>
              </a:rPr>
              <a:t> </a:t>
            </a:r>
            <a:r>
              <a:rPr lang="ru-RU" sz="1900" dirty="0" err="1">
                <a:latin typeface="AGKornelia" pitchFamily="2" charset="0"/>
              </a:rPr>
              <a:t>Комздрава</a:t>
            </a:r>
            <a:r>
              <a:rPr lang="ru-RU" sz="1900" dirty="0">
                <a:latin typeface="AGKornelia" pitchFamily="2" charset="0"/>
              </a:rPr>
              <a:t> возглавил </a:t>
            </a:r>
            <a:r>
              <a:rPr lang="ru-RU" sz="1900" dirty="0" err="1">
                <a:latin typeface="AGKornelia" pitchFamily="2" charset="0"/>
              </a:rPr>
              <a:t>Хургель</a:t>
            </a:r>
            <a:r>
              <a:rPr lang="ru-RU" sz="1900" dirty="0">
                <a:latin typeface="AGKornelia" pitchFamily="2" charset="0"/>
              </a:rPr>
              <a:t> </a:t>
            </a:r>
          </a:p>
          <a:p>
            <a:pPr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latin typeface="AGKornelia" pitchFamily="2" charset="0"/>
              </a:rPr>
              <a:t>В конце января 1919-го выведены из состава ССРБ Витебская, Могилевская, Смоленская губернии в связи с военной угрозой со стороны Польши, они присоединены к РСФСР. Весной 1919-го ликвидирована Могилевская губерния, в апреле 1919 года образована Гомельская губерния в составе РСФСР </a:t>
            </a:r>
          </a:p>
        </p:txBody>
      </p:sp>
    </p:spTree>
    <p:extLst>
      <p:ext uri="{BB962C8B-B14F-4D97-AF65-F5344CB8AC3E}">
        <p14:creationId xmlns:p14="http://schemas.microsoft.com/office/powerpoint/2010/main" xmlns="" val="21346678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95003" y="445762"/>
            <a:ext cx="917962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ВСЕСОЮЗНЫЕ СОВЕЩАНИЯ АПТЕЧНЫХ РАБОТНИКОВ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79070" y="907427"/>
            <a:ext cx="865117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/>
            <a:r>
              <a:rPr lang="ru-RU" dirty="0"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Белорусская делегация участвовала во Всесоюзных совещаниях, съездах  фармацевтических работников. </a:t>
            </a:r>
            <a:endParaRPr lang="ru-RU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3270" t="15585" r="12535" b="12727"/>
          <a:stretch/>
        </p:blipFill>
        <p:spPr>
          <a:xfrm rot="5400000">
            <a:off x="881635" y="951193"/>
            <a:ext cx="3289680" cy="449481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453246" y="3563588"/>
            <a:ext cx="4583875" cy="30554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-118754" y="5927399"/>
            <a:ext cx="4572000" cy="584775"/>
          </a:xfrm>
          <a:prstGeom prst="rect">
            <a:avLst/>
          </a:prstGeom>
        </p:spPr>
        <p:txBody>
          <a:bodyPr>
            <a:spAutoFit/>
          </a:bodyPr>
          <a:lstStyle/>
          <a:p>
            <a:pPr algn="r"/>
            <a:r>
              <a:rPr lang="ru-RU" sz="1600" dirty="0">
                <a:latin typeface="Times New Roman Cyr" panose="02020603050405020304" pitchFamily="18" charset="-52"/>
                <a:ea typeface="Times New Roman" panose="02020603050405020304" pitchFamily="18" charset="0"/>
                <a:cs typeface="Times New Roman" panose="02020603050405020304" pitchFamily="18" charset="0"/>
              </a:rPr>
              <a:t>Белорусская делегация на Всесоюзном совещании. Днепропетровск. 1985 год </a:t>
            </a:r>
            <a:endParaRPr lang="ru-RU" sz="1600" dirty="0">
              <a:latin typeface="Times New Roman Cyr" panose="02020603050405020304" pitchFamily="18" charset="-5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51977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612236" y="192375"/>
            <a:ext cx="411343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СЪЕЗДЫ ФАРМАЦЕВТОВ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5367647" y="676922"/>
            <a:ext cx="3562597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Президиум 2-го съезда фармацевтов Белорусской ССР. В центре Н.Е. Савченко – министр здравоохранения БССР. г. Минск 1970 год.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96953" y="5370186"/>
            <a:ext cx="228600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Белорусская делегация на 2-м Всесоюзном съезде фармацевтов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.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/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г. Рига. 1974 год.</a:t>
            </a:r>
            <a:endParaRPr lang="ru-RU" sz="1600" dirty="0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-173" t="-616" r="173" b="616"/>
          <a:stretch/>
        </p:blipFill>
        <p:spPr>
          <a:xfrm>
            <a:off x="180763" y="654040"/>
            <a:ext cx="5149656" cy="289668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961" t="3074" r="8801" b="2034"/>
          <a:stretch/>
        </p:blipFill>
        <p:spPr>
          <a:xfrm rot="5400000">
            <a:off x="4176131" y="1780427"/>
            <a:ext cx="2921325" cy="650768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600334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605641" y="315133"/>
            <a:ext cx="844335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spcAft>
                <a:spcPts val="0"/>
              </a:spcAft>
            </a:pPr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</a:rPr>
              <a:t>РЕСПУБЛИКАНСКИЕ СЕМИНАРЫ, КОНФЕРЕНЦИИ</a:t>
            </a:r>
            <a:endParaRPr lang="ru-RU" sz="2400" b="1" dirty="0">
              <a:solidFill>
                <a:srgbClr val="FF0000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07817" y="3752648"/>
            <a:ext cx="7154883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Конференция </a:t>
            </a:r>
            <a:r>
              <a:rPr lang="ru-RU" sz="14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научного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общества фармацевтов БССР. г. Брест. 1969 год.</a:t>
            </a:r>
            <a:endParaRPr lang="ru-RU" sz="1600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56258" y="5743494"/>
            <a:ext cx="260141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>
              <a:spcAft>
                <a:spcPts val="0"/>
              </a:spcAft>
            </a:pP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Республиканский семинар на базе </a:t>
            </a: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аптеки 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№ 137 </a:t>
            </a:r>
            <a:endParaRPr lang="en-US" sz="1600" dirty="0" smtClean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r">
              <a:spcAft>
                <a:spcPts val="0"/>
              </a:spcAft>
            </a:pPr>
            <a:r>
              <a:rPr lang="ru-RU" sz="16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г</a:t>
            </a:r>
            <a:r>
              <a:rPr lang="ru-RU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. Борисов. 1980 год.</a:t>
            </a:r>
            <a:endParaRPr lang="ru-RU" sz="14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5762" r="3626"/>
          <a:stretch/>
        </p:blipFill>
        <p:spPr>
          <a:xfrm rot="5400000" flipH="1" flipV="1">
            <a:off x="2211777" y="-1078721"/>
            <a:ext cx="3146962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59121" t="6017" r="5128" b="35108"/>
          <a:stretch/>
        </p:blipFill>
        <p:spPr>
          <a:xfrm rot="5400000">
            <a:off x="4587077" y="2492581"/>
            <a:ext cx="2452509" cy="571131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908702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250374" y="5777783"/>
            <a:ext cx="4572000" cy="646331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en-US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pharma</a:t>
            </a:r>
            <a:r>
              <a:rPr lang="ru-RU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.</a:t>
            </a:r>
            <a:r>
              <a:rPr lang="en-US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by</a:t>
            </a:r>
            <a:endParaRPr lang="ru-RU" sz="16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en-US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org</a:t>
            </a:r>
            <a:r>
              <a:rPr lang="ru-RU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@</a:t>
            </a:r>
            <a:r>
              <a:rPr lang="en-US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pharma</a:t>
            </a:r>
            <a:r>
              <a:rPr lang="ru-RU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.</a:t>
            </a:r>
            <a:r>
              <a:rPr lang="en-US" b="1" dirty="0">
                <a:solidFill>
                  <a:srgbClr val="00B050"/>
                </a:solidFill>
                <a:latin typeface="AGKornelia" pitchFamily="2" charset="0"/>
                <a:ea typeface="Times New Roman" panose="02020603050405020304" pitchFamily="18" charset="0"/>
              </a:rPr>
              <a:t>by</a:t>
            </a:r>
            <a:endParaRPr lang="ru-RU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700643" y="513055"/>
            <a:ext cx="7897091" cy="5264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29580540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273" y="210747"/>
            <a:ext cx="7886700" cy="43052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</a:rPr>
              <a:t>ОРГАНЫ УПРАВЛЕНИЯ </a:t>
            </a:r>
            <a:endParaRPr lang="ru-RU" sz="2400" b="1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02820" y="641268"/>
            <a:ext cx="8419606" cy="5381316"/>
          </a:xfrm>
        </p:spPr>
        <p:txBody>
          <a:bodyPr>
            <a:normAutofit/>
          </a:bodyPr>
          <a:lstStyle/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AGKornelia" pitchFamily="2" charset="0"/>
              </a:rPr>
              <a:t> </a:t>
            </a:r>
            <a:r>
              <a:rPr lang="ru-RU" sz="1900" dirty="0">
                <a:latin typeface="AGKornelia" pitchFamily="2" charset="0"/>
              </a:rPr>
              <a:t>13 июля 1920 г. восстановлена ССРБ в составе Минской (без </a:t>
            </a:r>
            <a:r>
              <a:rPr lang="ru-RU" sz="1900" dirty="0" err="1">
                <a:latin typeface="AGKornelia" pitchFamily="2" charset="0"/>
              </a:rPr>
              <a:t>Речицкого</a:t>
            </a:r>
            <a:r>
              <a:rPr lang="ru-RU" sz="1900" dirty="0">
                <a:latin typeface="AGKornelia" pitchFamily="2" charset="0"/>
              </a:rPr>
              <a:t> уезда) и белорусских уездов Гродненской и </a:t>
            </a:r>
            <a:r>
              <a:rPr lang="ru-RU" sz="1900" dirty="0" err="1">
                <a:latin typeface="AGKornelia" pitchFamily="2" charset="0"/>
              </a:rPr>
              <a:t>Виленской</a:t>
            </a:r>
            <a:r>
              <a:rPr lang="ru-RU" sz="1900" dirty="0">
                <a:latin typeface="AGKornelia" pitchFamily="2" charset="0"/>
              </a:rPr>
              <a:t> губерний 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 smtClean="0">
                <a:latin typeface="AGKornelia" pitchFamily="2" charset="0"/>
              </a:rPr>
              <a:t>В </a:t>
            </a:r>
            <a:r>
              <a:rPr lang="ru-RU" sz="1900" dirty="0">
                <a:latin typeface="AGKornelia" pitchFamily="2" charset="0"/>
              </a:rPr>
              <a:t>июле 1920-го возобновил деятельность медико-санитарный отдел </a:t>
            </a:r>
            <a:r>
              <a:rPr lang="ru-RU" sz="1900" dirty="0" err="1">
                <a:latin typeface="AGKornelia" pitchFamily="2" charset="0"/>
              </a:rPr>
              <a:t>Мингубревкома</a:t>
            </a:r>
            <a:r>
              <a:rPr lang="ru-RU" sz="1900" dirty="0">
                <a:latin typeface="AGKornelia" pitchFamily="2" charset="0"/>
              </a:rPr>
              <a:t>, переименованный сначала в отдел </a:t>
            </a:r>
            <a:r>
              <a:rPr lang="ru-RU" sz="1900" dirty="0" smtClean="0">
                <a:latin typeface="AGKornelia" pitchFamily="2" charset="0"/>
              </a:rPr>
              <a:t>здравоохранения </a:t>
            </a:r>
            <a:r>
              <a:rPr lang="ru-RU" sz="1900" dirty="0">
                <a:latin typeface="AGKornelia" pitchFamily="2" charset="0"/>
              </a:rPr>
              <a:t>Ревкома БССР, с сентября 1920-го – в Комиссариат </a:t>
            </a:r>
            <a:r>
              <a:rPr lang="ru-RU" sz="1900" dirty="0" smtClean="0">
                <a:latin typeface="AGKornelia" pitchFamily="2" charset="0"/>
              </a:rPr>
              <a:t>здравоохранения</a:t>
            </a:r>
            <a:r>
              <a:rPr lang="ru-RU" sz="1900" dirty="0">
                <a:latin typeface="AGKornelia" pitchFamily="2" charset="0"/>
              </a:rPr>
              <a:t>, с 17 декабря 1920-го – в Народный Комиссариат  здравоохранения БССР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latin typeface="AGKornelia" pitchFamily="2" charset="0"/>
              </a:rPr>
              <a:t>Возглавил </a:t>
            </a:r>
            <a:r>
              <a:rPr lang="ru-RU" sz="1900" dirty="0" err="1">
                <a:latin typeface="AGKornelia" pitchFamily="2" charset="0"/>
              </a:rPr>
              <a:t>фарпод</a:t>
            </a:r>
            <a:r>
              <a:rPr lang="ru-RU" sz="1900" dirty="0">
                <a:latin typeface="AGKornelia" pitchFamily="2" charset="0"/>
              </a:rPr>
              <a:t> медико-санитарного отдела </a:t>
            </a:r>
            <a:r>
              <a:rPr lang="ru-RU" sz="1900" dirty="0" err="1">
                <a:latin typeface="AGKornelia" pitchFamily="2" charset="0"/>
              </a:rPr>
              <a:t>Мингубревкома</a:t>
            </a:r>
            <a:r>
              <a:rPr lang="ru-RU" sz="1900" dirty="0">
                <a:latin typeface="AGKornelia" pitchFamily="2" charset="0"/>
              </a:rPr>
              <a:t> Л.И. Бернштейн. Первый инструктор-контролер – Х.И. </a:t>
            </a:r>
            <a:r>
              <a:rPr lang="ru-RU" sz="1900" dirty="0" err="1">
                <a:latin typeface="AGKornelia" pitchFamily="2" charset="0"/>
              </a:rPr>
              <a:t>Кац</a:t>
            </a:r>
            <a:r>
              <a:rPr lang="ru-RU" sz="1900" dirty="0">
                <a:latin typeface="AGKornelia" pitchFamily="2" charset="0"/>
              </a:rPr>
              <a:t>.</a:t>
            </a:r>
          </a:p>
          <a:p>
            <a:pPr lvl="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ru-RU" sz="1900" dirty="0">
                <a:latin typeface="AGKornelia" pitchFamily="2" charset="0"/>
              </a:rPr>
              <a:t>На коллеги </a:t>
            </a:r>
            <a:r>
              <a:rPr lang="ru-RU" sz="1900" dirty="0" err="1">
                <a:latin typeface="AGKornelia" pitchFamily="2" charset="0"/>
              </a:rPr>
              <a:t>губфарпода</a:t>
            </a:r>
            <a:r>
              <a:rPr lang="ru-RU" sz="1900" dirty="0">
                <a:latin typeface="AGKornelia" pitchFamily="2" charset="0"/>
              </a:rPr>
              <a:t> рассматривались важные вопросы: </a:t>
            </a:r>
            <a:r>
              <a:rPr lang="ru-RU" sz="1900" dirty="0" smtClean="0">
                <a:latin typeface="AGKornelia" pitchFamily="2" charset="0"/>
              </a:rPr>
              <a:t>о </a:t>
            </a:r>
            <a:r>
              <a:rPr lang="ru-RU" sz="1900" dirty="0">
                <a:latin typeface="AGKornelia" pitchFamily="2" charset="0"/>
              </a:rPr>
              <a:t>национализации аптек, их переименовании, </a:t>
            </a:r>
            <a:r>
              <a:rPr lang="ru-RU" sz="1900" dirty="0" smtClean="0">
                <a:latin typeface="AGKornelia" pitchFamily="2" charset="0"/>
              </a:rPr>
              <a:t>назначении управляющих аптеками в Минске; о режиме работы аптек; </a:t>
            </a:r>
            <a:r>
              <a:rPr lang="ru-RU" sz="1900" dirty="0">
                <a:latin typeface="AGKornelia" pitchFamily="2" charset="0"/>
              </a:rPr>
              <a:t>об организации </a:t>
            </a:r>
            <a:r>
              <a:rPr lang="ru-RU" sz="1900" dirty="0" smtClean="0">
                <a:latin typeface="AGKornelia" pitchFamily="2" charset="0"/>
              </a:rPr>
              <a:t>центрального аптечного </a:t>
            </a:r>
            <a:r>
              <a:rPr lang="ru-RU" sz="1900" dirty="0">
                <a:latin typeface="AGKornelia" pitchFamily="2" charset="0"/>
              </a:rPr>
              <a:t>склада и </a:t>
            </a:r>
            <a:r>
              <a:rPr lang="ru-RU" sz="1900" dirty="0" smtClean="0">
                <a:latin typeface="AGKornelia" pitchFamily="2" charset="0"/>
              </a:rPr>
              <a:t>его штате; о закупке </a:t>
            </a:r>
            <a:r>
              <a:rPr lang="ru-RU" sz="1900" dirty="0">
                <a:latin typeface="AGKornelia" pitchFamily="2" charset="0"/>
              </a:rPr>
              <a:t>лекарственных препаратов; </a:t>
            </a:r>
            <a:r>
              <a:rPr lang="ru-RU" sz="1900" dirty="0" smtClean="0">
                <a:latin typeface="AGKornelia" pitchFamily="2" charset="0"/>
              </a:rPr>
              <a:t>передаче спирта; об </a:t>
            </a:r>
            <a:r>
              <a:rPr lang="ru-RU" sz="1900" dirty="0">
                <a:latin typeface="AGKornelia" pitchFamily="2" charset="0"/>
              </a:rPr>
              <a:t>организации аптечного дела в </a:t>
            </a:r>
            <a:r>
              <a:rPr lang="ru-RU" sz="1900" dirty="0" smtClean="0">
                <a:latin typeface="AGKornelia" pitchFamily="2" charset="0"/>
              </a:rPr>
              <a:t>губернии; о таксе  и </a:t>
            </a:r>
            <a:r>
              <a:rPr lang="ru-RU" sz="1900" dirty="0">
                <a:latin typeface="AGKornelia" pitchFamily="2" charset="0"/>
              </a:rPr>
              <a:t>др.</a:t>
            </a:r>
          </a:p>
        </p:txBody>
      </p:sp>
    </p:spTree>
    <p:extLst>
      <p:ext uri="{BB962C8B-B14F-4D97-AF65-F5344CB8AC3E}">
        <p14:creationId xmlns:p14="http://schemas.microsoft.com/office/powerpoint/2010/main" xmlns="" val="41740898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273" y="210747"/>
            <a:ext cx="7886700" cy="43052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</a:rPr>
              <a:t>ОРГАНЫ УПРАВЛЕНИЯ </a:t>
            </a:r>
            <a:endParaRPr lang="ru-RU" sz="2400" b="1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54379" y="641268"/>
            <a:ext cx="8775865" cy="5381316"/>
          </a:xfrm>
        </p:spPr>
        <p:txBody>
          <a:bodyPr>
            <a:normAutofit/>
          </a:bodyPr>
          <a:lstStyle/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AGKornelia" pitchFamily="2" charset="0"/>
              </a:rPr>
              <a:t>В сентябре 1920-го </a:t>
            </a:r>
            <a:r>
              <a:rPr lang="ru-RU" sz="1800" dirty="0" err="1">
                <a:latin typeface="AGKornelia" pitchFamily="2" charset="0"/>
              </a:rPr>
              <a:t>фарпод</a:t>
            </a:r>
            <a:r>
              <a:rPr lang="ru-RU" sz="1800" dirty="0">
                <a:latin typeface="AGKornelia" pitchFamily="2" charset="0"/>
              </a:rPr>
              <a:t> реорганизован в фармацевтический отдел </a:t>
            </a:r>
            <a:r>
              <a:rPr lang="ru-RU" sz="1800" dirty="0" err="1">
                <a:latin typeface="AGKornelia" pitchFamily="2" charset="0"/>
              </a:rPr>
              <a:t>Комздрава</a:t>
            </a:r>
            <a:r>
              <a:rPr lang="ru-RU" sz="1800" dirty="0">
                <a:latin typeface="AGKornelia" pitchFamily="2" charset="0"/>
              </a:rPr>
              <a:t>. При уездных отделах здравоохранения функционировали </a:t>
            </a:r>
            <a:r>
              <a:rPr lang="ru-RU" sz="1800" dirty="0" err="1">
                <a:latin typeface="AGKornelia" pitchFamily="2" charset="0"/>
              </a:rPr>
              <a:t>фарподы</a:t>
            </a:r>
            <a:r>
              <a:rPr lang="ru-RU" sz="1800" dirty="0">
                <a:latin typeface="AGKornelia" pitchFamily="2" charset="0"/>
              </a:rPr>
              <a:t> (позже – подотделы </a:t>
            </a:r>
            <a:r>
              <a:rPr lang="ru-RU" sz="1800" dirty="0" err="1">
                <a:latin typeface="AGKornelia" pitchFamily="2" charset="0"/>
              </a:rPr>
              <a:t>медснабжения</a:t>
            </a:r>
            <a:r>
              <a:rPr lang="ru-RU" sz="1800" dirty="0">
                <a:latin typeface="AGKornelia" pitchFamily="2" charset="0"/>
              </a:rPr>
              <a:t>). </a:t>
            </a:r>
          </a:p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 err="1">
                <a:latin typeface="AGKornelia" pitchFamily="2" charset="0"/>
              </a:rPr>
              <a:t>Фармотдел</a:t>
            </a:r>
            <a:r>
              <a:rPr lang="ru-RU" sz="1800" dirty="0">
                <a:latin typeface="AGKornelia" pitchFamily="2" charset="0"/>
              </a:rPr>
              <a:t> </a:t>
            </a:r>
            <a:r>
              <a:rPr lang="ru-RU" sz="1800" dirty="0" err="1">
                <a:latin typeface="AGKornelia" pitchFamily="2" charset="0"/>
              </a:rPr>
              <a:t>Комздрава</a:t>
            </a:r>
            <a:r>
              <a:rPr lang="ru-RU" sz="1800" dirty="0">
                <a:latin typeface="AGKornelia" pitchFamily="2" charset="0"/>
              </a:rPr>
              <a:t> состоял и двух подотделов: организационно-административного (заведующий Г.И. </a:t>
            </a:r>
            <a:r>
              <a:rPr lang="ru-RU" sz="1800" dirty="0" err="1">
                <a:latin typeface="AGKornelia" pitchFamily="2" charset="0"/>
              </a:rPr>
              <a:t>Пузевский</a:t>
            </a:r>
            <a:r>
              <a:rPr lang="ru-RU" sz="1800" dirty="0" smtClean="0">
                <a:latin typeface="AGKornelia" pitchFamily="2" charset="0"/>
              </a:rPr>
              <a:t>), </a:t>
            </a:r>
            <a:r>
              <a:rPr lang="ru-RU" sz="1800" dirty="0">
                <a:latin typeface="AGKornelia" pitchFamily="2" charset="0"/>
              </a:rPr>
              <a:t>медицинского </a:t>
            </a:r>
            <a:r>
              <a:rPr lang="ru-RU" sz="1800" dirty="0" smtClean="0">
                <a:latin typeface="AGKornelia" pitchFamily="2" charset="0"/>
              </a:rPr>
              <a:t>снабжения </a:t>
            </a:r>
            <a:r>
              <a:rPr lang="ru-RU" sz="1800" dirty="0">
                <a:latin typeface="AGKornelia" pitchFamily="2" charset="0"/>
              </a:rPr>
              <a:t>(А.А. Левин), небольшой бухгалтерии и канцелярии. Штат отдела – около 15 человек. В подчинении находились аптеки Минска, </a:t>
            </a:r>
            <a:r>
              <a:rPr lang="ru-RU" sz="1800" dirty="0" smtClean="0">
                <a:latin typeface="AGKornelia" pitchFamily="2" charset="0"/>
              </a:rPr>
              <a:t>центральный </a:t>
            </a:r>
            <a:r>
              <a:rPr lang="ru-RU" sz="1800" dirty="0">
                <a:latin typeface="AGKornelia" pitchFamily="2" charset="0"/>
              </a:rPr>
              <a:t>склад </a:t>
            </a:r>
            <a:r>
              <a:rPr lang="ru-RU" sz="1800" dirty="0" err="1">
                <a:latin typeface="AGKornelia" pitchFamily="2" charset="0"/>
              </a:rPr>
              <a:t>медснабжения</a:t>
            </a:r>
            <a:r>
              <a:rPr lang="ru-RU" sz="1800" dirty="0">
                <a:latin typeface="AGKornelia" pitchFamily="2" charset="0"/>
              </a:rPr>
              <a:t> и химико-фармацевтическая лаборатория при нем.</a:t>
            </a:r>
          </a:p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AGKornelia" pitchFamily="2" charset="0"/>
              </a:rPr>
              <a:t>В феврале 1921 года </a:t>
            </a:r>
            <a:r>
              <a:rPr lang="ru-RU" sz="1800" dirty="0" err="1">
                <a:latin typeface="AGKornelia" pitchFamily="2" charset="0"/>
              </a:rPr>
              <a:t>Фармотдел</a:t>
            </a:r>
            <a:r>
              <a:rPr lang="ru-RU" sz="1800" dirty="0">
                <a:latin typeface="AGKornelia" pitchFamily="2" charset="0"/>
              </a:rPr>
              <a:t> НКЗ БССР возглавил Г.И. </a:t>
            </a:r>
            <a:r>
              <a:rPr lang="ru-RU" sz="1800" dirty="0" err="1">
                <a:latin typeface="AGKornelia" pitchFamily="2" charset="0"/>
              </a:rPr>
              <a:t>Пузевский</a:t>
            </a:r>
            <a:r>
              <a:rPr lang="ru-RU" sz="1800" dirty="0">
                <a:latin typeface="AGKornelia" pitchFamily="2" charset="0"/>
              </a:rPr>
              <a:t>. </a:t>
            </a:r>
          </a:p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AGKornelia" pitchFamily="2" charset="0"/>
              </a:rPr>
              <a:t>По Рижскому мирному договору от 18 марта 1921 г. в составе молодой республики осталась территория 6 уездов бывшей Минской губернии: </a:t>
            </a:r>
            <a:r>
              <a:rPr lang="ru-RU" sz="1800" dirty="0" err="1">
                <a:latin typeface="AGKornelia" pitchFamily="2" charset="0"/>
              </a:rPr>
              <a:t>Бобруйского</a:t>
            </a:r>
            <a:r>
              <a:rPr lang="ru-RU" sz="1800" dirty="0">
                <a:latin typeface="AGKornelia" pitchFamily="2" charset="0"/>
              </a:rPr>
              <a:t>, Борисовского, Игуменского (</a:t>
            </a:r>
            <a:r>
              <a:rPr lang="ru-RU" sz="1800" dirty="0" err="1">
                <a:latin typeface="AGKornelia" pitchFamily="2" charset="0"/>
              </a:rPr>
              <a:t>Червенского</a:t>
            </a:r>
            <a:r>
              <a:rPr lang="ru-RU" sz="1800" dirty="0">
                <a:latin typeface="AGKornelia" pitchFamily="2" charset="0"/>
              </a:rPr>
              <a:t>), </a:t>
            </a:r>
            <a:r>
              <a:rPr lang="ru-RU" sz="1800" dirty="0" err="1">
                <a:latin typeface="AGKornelia" pitchFamily="2" charset="0"/>
              </a:rPr>
              <a:t>Мозырского</a:t>
            </a:r>
            <a:r>
              <a:rPr lang="ru-RU" sz="1800" dirty="0">
                <a:latin typeface="AGKornelia" pitchFamily="2" charset="0"/>
              </a:rPr>
              <a:t> и частично минского и Слуцкого.</a:t>
            </a:r>
            <a:r>
              <a:rPr lang="ru-RU" sz="1800" b="1" dirty="0">
                <a:latin typeface="AGKornelia" pitchFamily="2" charset="0"/>
              </a:rPr>
              <a:t> </a:t>
            </a:r>
            <a:endParaRPr lang="ru-RU" sz="1800" dirty="0">
              <a:latin typeface="AGKornelia" pitchFamily="2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0" y="5545530"/>
            <a:ext cx="457200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</a:rPr>
              <a:t>Члены коллегии </a:t>
            </a:r>
            <a:r>
              <a:rPr lang="ru-RU" sz="1400" dirty="0" err="1">
                <a:latin typeface="Times New Roman Cyr" panose="02020603050405020304" pitchFamily="18" charset="-52"/>
                <a:ea typeface="Times New Roman" panose="02020603050405020304" pitchFamily="18" charset="0"/>
              </a:rPr>
              <a:t>Бобруйского</a:t>
            </a:r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</a:rPr>
              <a:t> отдела здравоохранения. 1922 год: слева направо стоит 2-й – заведующий подотделом медицинского снабжения Короткевич </a:t>
            </a:r>
            <a:endParaRPr lang="en-US" sz="1400" dirty="0" smtClean="0">
              <a:latin typeface="Times New Roman Cyr" panose="02020603050405020304" pitchFamily="18" charset="-52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 Cyr" panose="02020603050405020304" pitchFamily="18" charset="-52"/>
                <a:ea typeface="Times New Roman" panose="02020603050405020304" pitchFamily="18" charset="0"/>
              </a:rPr>
              <a:t>(</a:t>
            </a:r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</a:rPr>
              <a:t>из фондов музея истории медицины Беларуси).</a:t>
            </a:r>
            <a:endParaRPr lang="ru-RU" sz="1400" dirty="0">
              <a:effectLst/>
              <a:latin typeface="Times New Roman Cyr" panose="02020603050405020304" pitchFamily="18" charset="-52"/>
              <a:ea typeface="Times New Roman" panose="02020603050405020304" pitchFamily="18" charset="0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11595" b="11716"/>
          <a:stretch/>
        </p:blipFill>
        <p:spPr>
          <a:xfrm>
            <a:off x="4357461" y="4184210"/>
            <a:ext cx="4572783" cy="24225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88015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69273" y="210747"/>
            <a:ext cx="7886700" cy="430521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</a:rPr>
              <a:t>ОРГАНЫ УПРАВЛЕНИЯ </a:t>
            </a:r>
            <a:endParaRPr lang="ru-RU" sz="2400" b="1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6260" y="641268"/>
            <a:ext cx="8431480" cy="5381316"/>
          </a:xfrm>
        </p:spPr>
        <p:txBody>
          <a:bodyPr>
            <a:normAutofit/>
          </a:bodyPr>
          <a:lstStyle/>
          <a:p>
            <a:pPr marL="0" indent="355600" algn="just">
              <a:lnSpc>
                <a:spcPct val="100000"/>
              </a:lnSpc>
              <a:spcBef>
                <a:spcPts val="0"/>
              </a:spcBef>
              <a:buNone/>
            </a:pPr>
            <a:r>
              <a:rPr lang="ru-RU" sz="1800" dirty="0">
                <a:latin typeface="AGKornelia" pitchFamily="2" charset="0"/>
              </a:rPr>
              <a:t>В период НЭП работа </a:t>
            </a:r>
            <a:r>
              <a:rPr lang="ru-RU" sz="1800" dirty="0" err="1">
                <a:latin typeface="AGKornelia" pitchFamily="2" charset="0"/>
              </a:rPr>
              <a:t>фармотдела</a:t>
            </a:r>
            <a:r>
              <a:rPr lang="ru-RU" sz="1800" dirty="0">
                <a:latin typeface="AGKornelia" pitchFamily="2" charset="0"/>
              </a:rPr>
              <a:t> НКЗ и </a:t>
            </a:r>
            <a:r>
              <a:rPr lang="ru-RU" sz="1800" dirty="0" err="1">
                <a:latin typeface="AGKornelia" pitchFamily="2" charset="0"/>
              </a:rPr>
              <a:t>фарподов</a:t>
            </a:r>
            <a:r>
              <a:rPr lang="ru-RU" sz="1800" dirty="0">
                <a:latin typeface="AGKornelia" pitchFamily="2" charset="0"/>
              </a:rPr>
              <a:t> уездных отделов здравоохранения направлена на переход на новые методы:</a:t>
            </a:r>
          </a:p>
          <a:p>
            <a:pPr lvl="0" indent="127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GKornelia" pitchFamily="2" charset="0"/>
              </a:rPr>
              <a:t> </a:t>
            </a:r>
            <a:r>
              <a:rPr lang="ru-RU" sz="1800" dirty="0" smtClean="0">
                <a:latin typeface="AGKornelia" pitchFamily="2" charset="0"/>
              </a:rPr>
              <a:t>образование </a:t>
            </a:r>
            <a:r>
              <a:rPr lang="ru-RU" sz="1800" dirty="0" err="1">
                <a:latin typeface="AGKornelia" pitchFamily="2" charset="0"/>
              </a:rPr>
              <a:t>аптекоуправления</a:t>
            </a:r>
            <a:r>
              <a:rPr lang="ru-RU" sz="1800" dirty="0">
                <a:latin typeface="AGKornelia" pitchFamily="2" charset="0"/>
              </a:rPr>
              <a:t> в областных городах на хозрасчете</a:t>
            </a:r>
          </a:p>
          <a:p>
            <a:pPr lvl="0" indent="127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GKornelia" pitchFamily="2" charset="0"/>
              </a:rPr>
              <a:t> </a:t>
            </a:r>
            <a:r>
              <a:rPr lang="ru-RU" sz="1800" dirty="0" smtClean="0">
                <a:latin typeface="AGKornelia" pitchFamily="2" charset="0"/>
              </a:rPr>
              <a:t>перевод </a:t>
            </a:r>
            <a:r>
              <a:rPr lang="ru-RU" sz="1800" dirty="0">
                <a:latin typeface="AGKornelia" pitchFamily="2" charset="0"/>
              </a:rPr>
              <a:t>аптек в районах на хозрасчет</a:t>
            </a:r>
          </a:p>
          <a:p>
            <a:pPr lvl="0" indent="127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GKornelia" pitchFamily="2" charset="0"/>
              </a:rPr>
              <a:t> </a:t>
            </a:r>
            <a:r>
              <a:rPr lang="ru-RU" sz="1800" dirty="0" smtClean="0">
                <a:latin typeface="AGKornelia" pitchFamily="2" charset="0"/>
              </a:rPr>
              <a:t>сдача </a:t>
            </a:r>
            <a:r>
              <a:rPr lang="ru-RU" sz="1800" dirty="0">
                <a:latin typeface="AGKornelia" pitchFamily="2" charset="0"/>
              </a:rPr>
              <a:t>аптек в сельской местности в аренду</a:t>
            </a:r>
          </a:p>
          <a:p>
            <a:pPr lvl="0" indent="127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GKornelia" pitchFamily="2" charset="0"/>
              </a:rPr>
              <a:t> </a:t>
            </a:r>
            <a:r>
              <a:rPr lang="ru-RU" sz="1800" dirty="0" smtClean="0">
                <a:latin typeface="AGKornelia" pitchFamily="2" charset="0"/>
              </a:rPr>
              <a:t>открытие </a:t>
            </a:r>
            <a:r>
              <a:rPr lang="ru-RU" sz="1800" dirty="0">
                <a:latin typeface="AGKornelia" pitchFamily="2" charset="0"/>
              </a:rPr>
              <a:t>частными лицами фармацевтических предприятий, оптовых складов, аптекарских магазинов </a:t>
            </a:r>
          </a:p>
          <a:p>
            <a:pPr lvl="0" indent="127000" algn="just">
              <a:lnSpc>
                <a:spcPct val="100000"/>
              </a:lnSpc>
              <a:spcBef>
                <a:spcPts val="0"/>
              </a:spcBef>
              <a:buFont typeface="Wingdings" panose="05000000000000000000" pitchFamily="2" charset="2"/>
              <a:buChar char="Ø"/>
            </a:pPr>
            <a:r>
              <a:rPr lang="en-US" sz="1800" dirty="0" smtClean="0">
                <a:latin typeface="AGKornelia" pitchFamily="2" charset="0"/>
              </a:rPr>
              <a:t> </a:t>
            </a:r>
            <a:r>
              <a:rPr lang="ru-RU" sz="1800" dirty="0" smtClean="0">
                <a:latin typeface="AGKornelia" pitchFamily="2" charset="0"/>
              </a:rPr>
              <a:t>экономия </a:t>
            </a:r>
            <a:r>
              <a:rPr lang="ru-RU" sz="1800" dirty="0">
                <a:latin typeface="AGKornelia" pitchFamily="2" charset="0"/>
              </a:rPr>
              <a:t>материальных и трудовых ресурсов и т. д.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113943" y="5653344"/>
            <a:ext cx="437728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Times New Roman Cyr" panose="02020603050405020304" pitchFamily="18" charset="-52"/>
              </a:rPr>
              <a:t>Работники Управления аптеками Минска. 1922 год </a:t>
            </a:r>
            <a:endParaRPr lang="en-US" sz="1400" dirty="0" smtClean="0">
              <a:latin typeface="Times New Roman Cyr" panose="02020603050405020304" pitchFamily="18" charset="-52"/>
            </a:endParaRPr>
          </a:p>
          <a:p>
            <a:pPr algn="ctr"/>
            <a:r>
              <a:rPr lang="ru-RU" sz="1400" dirty="0" smtClean="0">
                <a:latin typeface="Times New Roman Cyr" panose="02020603050405020304" pitchFamily="18" charset="-52"/>
              </a:rPr>
              <a:t>(</a:t>
            </a:r>
            <a:r>
              <a:rPr lang="ru-RU" sz="1400" dirty="0">
                <a:latin typeface="Times New Roman Cyr" panose="02020603050405020304" pitchFamily="18" charset="-52"/>
              </a:rPr>
              <a:t>из фондов музея истории медицины Беларуси).</a:t>
            </a: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t="7440" b="9299"/>
          <a:stretch/>
        </p:blipFill>
        <p:spPr>
          <a:xfrm>
            <a:off x="161545" y="2923923"/>
            <a:ext cx="4410455" cy="279070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4538830" y="5666262"/>
            <a:ext cx="4572000" cy="738664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Aft>
                <a:spcPts val="0"/>
              </a:spcAft>
            </a:pPr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</a:rPr>
              <a:t>1-я советская аптека г. Борисов. 1923 </a:t>
            </a:r>
            <a:r>
              <a:rPr lang="ru-RU" sz="1400" dirty="0" smtClean="0">
                <a:latin typeface="Times New Roman Cyr" panose="02020603050405020304" pitchFamily="18" charset="-52"/>
                <a:ea typeface="Times New Roman" panose="02020603050405020304" pitchFamily="18" charset="0"/>
              </a:rPr>
              <a:t>год</a:t>
            </a:r>
            <a:endParaRPr lang="en-US" sz="1400" dirty="0" smtClean="0">
              <a:latin typeface="Times New Roman Cyr" panose="02020603050405020304" pitchFamily="18" charset="-52"/>
              <a:ea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400" dirty="0" smtClean="0">
                <a:latin typeface="Times New Roman Cyr" panose="02020603050405020304" pitchFamily="18" charset="-52"/>
                <a:ea typeface="Times New Roman" panose="02020603050405020304" pitchFamily="18" charset="0"/>
              </a:rPr>
              <a:t> </a:t>
            </a:r>
            <a:r>
              <a:rPr lang="ru-RU" sz="1400" dirty="0">
                <a:latin typeface="Times New Roman Cyr" panose="02020603050405020304" pitchFamily="18" charset="-52"/>
                <a:ea typeface="Times New Roman" panose="02020603050405020304" pitchFamily="18" charset="0"/>
              </a:rPr>
              <a:t>(из фондов Национального исторического музея Республики Беларусь).</a:t>
            </a:r>
            <a:endParaRPr lang="ru-RU" sz="1400" dirty="0">
              <a:effectLst/>
              <a:latin typeface="Times New Roman Cyr" panose="02020603050405020304" pitchFamily="18" charset="-52"/>
              <a:ea typeface="Times New Roman" panose="02020603050405020304" pitchFamily="18" charset="0"/>
            </a:endParaRPr>
          </a:p>
        </p:txBody>
      </p:sp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7317" t="23550" r="16587" b="22597"/>
          <a:stretch/>
        </p:blipFill>
        <p:spPr>
          <a:xfrm>
            <a:off x="4814317" y="2920311"/>
            <a:ext cx="4070173" cy="279431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495435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28650" y="272027"/>
            <a:ext cx="7886700" cy="430521"/>
          </a:xfrm>
        </p:spPr>
        <p:txBody>
          <a:bodyPr>
            <a:noAutofit/>
          </a:bodyPr>
          <a:lstStyle/>
          <a:p>
            <a:pPr algn="ctr"/>
            <a:r>
              <a:rPr lang="ru-RU" sz="2400" dirty="0" smtClean="0">
                <a:solidFill>
                  <a:srgbClr val="FF0000"/>
                </a:solidFill>
                <a:latin typeface="AGKornelia" pitchFamily="2" charset="0"/>
              </a:rPr>
              <a:t>РЕОРГАНИЗАЦИЯ ФАРМОТДЕЛА НКЗ БССР</a:t>
            </a:r>
            <a:endParaRPr lang="ru-RU" sz="2400" dirty="0">
              <a:solidFill>
                <a:srgbClr val="FF0000"/>
              </a:solidFill>
              <a:latin typeface="AGKornelia" pitchFamily="2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50322" y="702548"/>
            <a:ext cx="5044738" cy="50629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355600" algn="just">
              <a:spcAft>
                <a:spcPts val="0"/>
              </a:spcAft>
            </a:pP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В августе – ноябре 1923-го на базе </a:t>
            </a:r>
            <a:r>
              <a:rPr lang="ru-RU" sz="1900" dirty="0" err="1">
                <a:latin typeface="AGKornelia" pitchFamily="2" charset="0"/>
                <a:ea typeface="Times New Roman" panose="02020603050405020304" pitchFamily="18" charset="0"/>
              </a:rPr>
              <a:t>фармотдела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 организованы 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фармацевтическая 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инспектура и отдел торговли </a:t>
            </a:r>
            <a:r>
              <a:rPr lang="ru-RU" sz="1900" dirty="0" err="1">
                <a:latin typeface="AGKornelia" pitchFamily="2" charset="0"/>
                <a:ea typeface="Times New Roman" panose="02020603050405020304" pitchFamily="18" charset="0"/>
              </a:rPr>
              <a:t>медимущестовм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 (</a:t>
            </a:r>
            <a:r>
              <a:rPr lang="ru-RU" sz="1900" dirty="0" err="1" smtClean="0">
                <a:latin typeface="AGKornelia" pitchFamily="2" charset="0"/>
                <a:ea typeface="Times New Roman" panose="02020603050405020304" pitchFamily="18" charset="0"/>
              </a:rPr>
              <a:t>Белмедторг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).</a:t>
            </a:r>
            <a:endParaRPr lang="ru-RU" sz="19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355600" algn="just">
              <a:spcAft>
                <a:spcPts val="0"/>
              </a:spcAft>
            </a:pP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Фармацевтическая инспектура 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раз</a:t>
            </a:r>
            <a:r>
              <a:rPr lang="en-US" sz="1900" dirty="0" smtClean="0">
                <a:latin typeface="AGKornelia" pitchFamily="2" charset="0"/>
                <a:ea typeface="Times New Roman" panose="02020603050405020304" pitchFamily="18" charset="0"/>
              </a:rPr>
              <a:t>-</a:t>
            </a:r>
            <a:r>
              <a:rPr lang="ru-RU" sz="1900" dirty="0" err="1" smtClean="0">
                <a:latin typeface="AGKornelia" pitchFamily="2" charset="0"/>
                <a:ea typeface="Times New Roman" panose="02020603050405020304" pitchFamily="18" charset="0"/>
              </a:rPr>
              <a:t>рабатывала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нормативные акты, </a:t>
            </a:r>
            <a:r>
              <a:rPr lang="ru-RU" sz="1900" dirty="0" err="1" smtClean="0">
                <a:latin typeface="AGKornelia" pitchFamily="2" charset="0"/>
                <a:ea typeface="Times New Roman" panose="02020603050405020304" pitchFamily="18" charset="0"/>
              </a:rPr>
              <a:t>инспек</a:t>
            </a:r>
            <a:r>
              <a:rPr lang="en-US" sz="1900" dirty="0" smtClean="0">
                <a:latin typeface="AGKornelia" pitchFamily="2" charset="0"/>
                <a:ea typeface="Times New Roman" panose="02020603050405020304" pitchFamily="18" charset="0"/>
              </a:rPr>
              <a:t>-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тировала 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аптечные учреждения и 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кон</a:t>
            </a:r>
            <a:r>
              <a:rPr lang="en-US" sz="1900" dirty="0" smtClean="0">
                <a:latin typeface="AGKornelia" pitchFamily="2" charset="0"/>
                <a:ea typeface="Times New Roman" panose="02020603050405020304" pitchFamily="18" charset="0"/>
              </a:rPr>
              <a:t>-</a:t>
            </a:r>
            <a:r>
              <a:rPr lang="ru-RU" sz="1900" dirty="0" err="1" smtClean="0">
                <a:latin typeface="AGKornelia" pitchFamily="2" charset="0"/>
                <a:ea typeface="Times New Roman" panose="02020603050405020304" pitchFamily="18" charset="0"/>
              </a:rPr>
              <a:t>тролировала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аптечное дело в БССР. 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Штат </a:t>
            </a:r>
            <a:r>
              <a:rPr lang="ru-RU" sz="1900" dirty="0">
                <a:latin typeface="AGKornelia" pitchFamily="2" charset="0"/>
                <a:ea typeface="Times New Roman" panose="02020603050405020304" pitchFamily="18" charset="0"/>
              </a:rPr>
              <a:t>– 3 человека, первый руководитель – провизор З.Г. </a:t>
            </a:r>
            <a:r>
              <a:rPr lang="ru-RU" sz="1900" dirty="0" err="1">
                <a:latin typeface="AGKornelia" pitchFamily="2" charset="0"/>
                <a:ea typeface="Times New Roman" panose="02020603050405020304" pitchFamily="18" charset="0"/>
              </a:rPr>
              <a:t>Вольфсон</a:t>
            </a:r>
            <a:r>
              <a:rPr lang="ru-RU" sz="1900" dirty="0" smtClean="0">
                <a:latin typeface="AGKornelia" pitchFamily="2" charset="0"/>
                <a:ea typeface="Times New Roman" panose="02020603050405020304" pitchFamily="18" charset="0"/>
              </a:rPr>
              <a:t>.</a:t>
            </a:r>
          </a:p>
          <a:p>
            <a:pPr indent="355600" algn="just">
              <a:spcAft>
                <a:spcPts val="0"/>
              </a:spcAft>
            </a:pPr>
            <a:r>
              <a:rPr lang="ru-RU" sz="1900" dirty="0" smtClean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Примечание. Приказ НКЗ от 25 мая 1923 г. № 462 предусматривал образование фармацевтической инспекции и фармацевтического управления (председатель Н.В. Ляховский). Последнее создавалось для объединения всех аптек, складов и управления ими.</a:t>
            </a:r>
            <a:endParaRPr lang="ru-RU" sz="19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656" t="3463" b="17749"/>
          <a:stretch/>
        </p:blipFill>
        <p:spPr>
          <a:xfrm>
            <a:off x="5395060" y="809401"/>
            <a:ext cx="3362992" cy="540327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xmlns="" val="32138243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318529" y="239877"/>
            <a:ext cx="23398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 smtClean="0">
                <a:solidFill>
                  <a:srgbClr val="FF0000"/>
                </a:solidFill>
                <a:latin typeface="AGKornelia" pitchFamily="2" charset="0"/>
                <a:ea typeface="Times New Roman" panose="02020603050405020304" pitchFamily="18" charset="0"/>
                <a:cs typeface="Times New Roman" panose="02020603050405020304" pitchFamily="18" charset="0"/>
              </a:rPr>
              <a:t>БЕЛМЕДТОРГ</a:t>
            </a:r>
            <a:endParaRPr lang="ru-RU" sz="2400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03761" y="701542"/>
            <a:ext cx="8372103" cy="53245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indent="273050" algn="just">
              <a:spcAft>
                <a:spcPts val="0"/>
              </a:spcAft>
            </a:pPr>
            <a:r>
              <a:rPr lang="ru-RU" sz="2000" dirty="0" err="1" smtClean="0">
                <a:latin typeface="AGKornelia" pitchFamily="2" charset="0"/>
                <a:ea typeface="Times New Roman" panose="02020603050405020304" pitchFamily="18" charset="0"/>
              </a:rPr>
              <a:t>Белмедторг</a:t>
            </a: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действовал на принципах хозрасчета. Управляло им правление, председатель правления – Народный комиссар здравоохранения, его заместитель (Г.О.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Израелит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, И.Р.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Меклер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, Р.И. Горфункель).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3050" algn="just">
              <a:spcAft>
                <a:spcPts val="0"/>
              </a:spcAft>
            </a:pPr>
            <a:r>
              <a:rPr lang="ru-RU" sz="2000" dirty="0" err="1" smtClean="0">
                <a:latin typeface="AGKornelia" pitchFamily="2" charset="0"/>
                <a:ea typeface="Times New Roman" panose="02020603050405020304" pitchFamily="18" charset="0"/>
              </a:rPr>
              <a:t>Белмедторг</a:t>
            </a: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осуществлял закупку и реализацию ЛС и прочих предметов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медснабжения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аптекоуправлениям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, лечебным учреждениям.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3050" algn="just">
              <a:spcAft>
                <a:spcPts val="0"/>
              </a:spcAft>
            </a:pP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Организационная 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структура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Белмедторга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 (1924 год):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730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аппарат управления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730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центральный аптечный склад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730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химико-фармацевтический завод (образован в октябре </a:t>
            </a: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1924)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730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кефирная лаборатория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lvl="0" indent="273050" algn="just">
              <a:spcAft>
                <a:spcPts val="0"/>
              </a:spcAft>
              <a:buFont typeface="Wingdings" panose="05000000000000000000" pitchFamily="2" charset="2"/>
              <a:buChar char="Ø"/>
            </a:pP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коробочная фабрика (г. Бобруйск) </a:t>
            </a:r>
            <a:endParaRPr lang="ru-RU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indent="273050" algn="just">
              <a:spcAft>
                <a:spcPts val="0"/>
              </a:spcAft>
            </a:pP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Общая 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численность работников </a:t>
            </a:r>
            <a:r>
              <a:rPr lang="ru-RU" sz="2000" dirty="0" err="1">
                <a:latin typeface="AGKornelia" pitchFamily="2" charset="0"/>
                <a:ea typeface="Times New Roman" panose="02020603050405020304" pitchFamily="18" charset="0"/>
              </a:rPr>
              <a:t>Белмедторга</a:t>
            </a:r>
            <a:r>
              <a:rPr lang="ru-RU" sz="2000" dirty="0">
                <a:latin typeface="AGKornelia" pitchFamily="2" charset="0"/>
                <a:ea typeface="Times New Roman" panose="02020603050405020304" pitchFamily="18" charset="0"/>
              </a:rPr>
              <a:t> – 43 человека</a:t>
            </a:r>
            <a:r>
              <a:rPr lang="ru-RU" sz="2000" dirty="0" smtClean="0">
                <a:latin typeface="AGKornelia" pitchFamily="2" charset="0"/>
                <a:ea typeface="Times New Roman" panose="02020603050405020304" pitchFamily="18" charset="0"/>
              </a:rPr>
              <a:t>. </a:t>
            </a:r>
          </a:p>
          <a:p>
            <a:pPr indent="273050" algn="just">
              <a:spcAft>
                <a:spcPts val="0"/>
              </a:spcAft>
            </a:pPr>
            <a:r>
              <a:rPr lang="ru-RU" sz="2000" dirty="0" smtClean="0"/>
              <a:t>В 1925-м  в </a:t>
            </a:r>
            <a:r>
              <a:rPr lang="ru-RU" sz="2000" smtClean="0"/>
              <a:t>аппарате управления </a:t>
            </a:r>
            <a:r>
              <a:rPr lang="ru-RU" sz="2000" dirty="0" smtClean="0"/>
              <a:t>было 6 отделов: организационно-финансовый, торгово-снабженческий, производственный, зубоврачебных и хирургических принадлежностей, предметов санитарии и гигиены, лекарственных трав.   </a:t>
            </a:r>
            <a:endParaRPr lang="ru-RU" sz="2000" dirty="0"/>
          </a:p>
        </p:txBody>
      </p:sp>
    </p:spTree>
    <p:extLst>
      <p:ext uri="{BB962C8B-B14F-4D97-AF65-F5344CB8AC3E}">
        <p14:creationId xmlns:p14="http://schemas.microsoft.com/office/powerpoint/2010/main" xmlns="" val="28688915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568109" y="392337"/>
            <a:ext cx="8041501" cy="410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5000"/>
              </a:lnSpc>
              <a:spcAft>
                <a:spcPts val="1000"/>
              </a:spcAft>
            </a:pPr>
            <a:r>
              <a:rPr lang="ru-RU" b="1" dirty="0">
                <a:solidFill>
                  <a:srgbClr val="FF0000"/>
                </a:solidFill>
                <a:latin typeface="AGKornelia" pitchFamily="2" charset="0"/>
                <a:ea typeface="Calibri" panose="020F0502020204030204" pitchFamily="34" charset="0"/>
                <a:cs typeface="Times New Roman" panose="02020603050405020304" pitchFamily="18" charset="0"/>
              </a:rPr>
              <a:t>Схема управления фармацевтической службой БССР в 1926 году</a:t>
            </a:r>
            <a:endParaRPr lang="ru-RU" sz="1200" b="1" dirty="0">
              <a:solidFill>
                <a:srgbClr val="FF0000"/>
              </a:solidFill>
              <a:effectLst/>
              <a:latin typeface="AGKornelia" pitchFamily="2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7" name="Поле 2"/>
          <p:cNvSpPr txBox="1">
            <a:spLocks noChangeArrowheads="1"/>
          </p:cNvSpPr>
          <p:nvPr/>
        </p:nvSpPr>
        <p:spPr bwMode="auto">
          <a:xfrm>
            <a:off x="416417" y="853839"/>
            <a:ext cx="5676900" cy="403225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Наркомздрав РСФСР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8" name="Блок-схема: процесс 7"/>
          <p:cNvSpPr>
            <a:spLocks noChangeArrowheads="1"/>
          </p:cNvSpPr>
          <p:nvPr/>
        </p:nvSpPr>
        <p:spPr bwMode="auto">
          <a:xfrm>
            <a:off x="545005" y="1674813"/>
            <a:ext cx="4327525" cy="449262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9" name="Поле 8"/>
          <p:cNvSpPr txBox="1">
            <a:spLocks noChangeArrowheads="1"/>
          </p:cNvSpPr>
          <p:nvPr/>
        </p:nvSpPr>
        <p:spPr bwMode="auto">
          <a:xfrm>
            <a:off x="537067" y="1674813"/>
            <a:ext cx="4327525" cy="449262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Наркомздрав БССР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1" name="Поле 11"/>
          <p:cNvSpPr txBox="1">
            <a:spLocks noChangeArrowheads="1"/>
          </p:cNvSpPr>
          <p:nvPr/>
        </p:nvSpPr>
        <p:spPr bwMode="auto">
          <a:xfrm>
            <a:off x="5300887" y="1677988"/>
            <a:ext cx="3032125" cy="439737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Фармацевтическая инспекция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3" name="Блок-схема: процесс 14"/>
          <p:cNvSpPr>
            <a:spLocks noChangeArrowheads="1"/>
          </p:cNvSpPr>
          <p:nvPr/>
        </p:nvSpPr>
        <p:spPr bwMode="auto">
          <a:xfrm>
            <a:off x="3034205" y="2624138"/>
            <a:ext cx="3978275" cy="4572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4" name="Поле 15"/>
          <p:cNvSpPr txBox="1">
            <a:spLocks noChangeArrowheads="1"/>
          </p:cNvSpPr>
          <p:nvPr/>
        </p:nvSpPr>
        <p:spPr bwMode="auto">
          <a:xfrm>
            <a:off x="537067" y="2624138"/>
            <a:ext cx="2366973" cy="4572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2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Белмедторг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5" name="Поле 16"/>
          <p:cNvSpPr txBox="1">
            <a:spLocks noChangeArrowheads="1"/>
          </p:cNvSpPr>
          <p:nvPr/>
        </p:nvSpPr>
        <p:spPr bwMode="auto">
          <a:xfrm>
            <a:off x="3034205" y="2622550"/>
            <a:ext cx="3978275" cy="45561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8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Окружные отделы здравоохранения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6" name="Поле 21"/>
          <p:cNvSpPr txBox="1">
            <a:spLocks noChangeArrowheads="1"/>
          </p:cNvSpPr>
          <p:nvPr/>
        </p:nvSpPr>
        <p:spPr bwMode="auto">
          <a:xfrm>
            <a:off x="527542" y="4564536"/>
            <a:ext cx="2727325" cy="1581149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Центральный склад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Кефирная лаборатория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Фармацевтический завод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Аптека в г.Минск и показательные аптеки в районах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Магазины санитарии и гигиены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17" name="Блок-схема: процесс 22"/>
          <p:cNvSpPr>
            <a:spLocks noChangeArrowheads="1"/>
          </p:cNvSpPr>
          <p:nvPr/>
        </p:nvSpPr>
        <p:spPr bwMode="auto">
          <a:xfrm>
            <a:off x="2051542" y="3711575"/>
            <a:ext cx="1920875" cy="4953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8" name="Блок-схема: процесс 23"/>
          <p:cNvSpPr>
            <a:spLocks noChangeArrowheads="1"/>
          </p:cNvSpPr>
          <p:nvPr/>
        </p:nvSpPr>
        <p:spPr bwMode="auto">
          <a:xfrm>
            <a:off x="4161330" y="3711575"/>
            <a:ext cx="2324100" cy="4953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19" name="Блок-схема: процесс 24"/>
          <p:cNvSpPr>
            <a:spLocks noChangeArrowheads="1"/>
          </p:cNvSpPr>
          <p:nvPr/>
        </p:nvSpPr>
        <p:spPr bwMode="auto">
          <a:xfrm>
            <a:off x="6633067" y="3705225"/>
            <a:ext cx="1782763" cy="49530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0" name="Поле 25"/>
          <p:cNvSpPr txBox="1">
            <a:spLocks noChangeArrowheads="1"/>
          </p:cNvSpPr>
          <p:nvPr/>
        </p:nvSpPr>
        <p:spPr bwMode="auto">
          <a:xfrm>
            <a:off x="2051542" y="3711575"/>
            <a:ext cx="1920875" cy="49530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Аптекоуправления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1" name="Поле 26"/>
          <p:cNvSpPr txBox="1">
            <a:spLocks noChangeArrowheads="1"/>
          </p:cNvSpPr>
          <p:nvPr/>
        </p:nvSpPr>
        <p:spPr bwMode="auto">
          <a:xfrm>
            <a:off x="4161330" y="3711575"/>
            <a:ext cx="2324100" cy="5905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Больничные и амбулаторные аптеки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2" name="Поле 27"/>
          <p:cNvSpPr txBox="1">
            <a:spLocks noChangeArrowheads="1"/>
          </p:cNvSpPr>
          <p:nvPr/>
        </p:nvSpPr>
        <p:spPr bwMode="auto">
          <a:xfrm>
            <a:off x="6633067" y="3702050"/>
            <a:ext cx="1782763" cy="487363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Арендные аптеки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3" name="Поле 28"/>
          <p:cNvSpPr txBox="1">
            <a:spLocks noChangeArrowheads="1"/>
          </p:cNvSpPr>
          <p:nvPr/>
        </p:nvSpPr>
        <p:spPr bwMode="auto">
          <a:xfrm>
            <a:off x="5131725" y="4837112"/>
            <a:ext cx="1920875" cy="1035998"/>
          </a:xfrm>
          <a:prstGeom prst="rect">
            <a:avLst/>
          </a:prstGeom>
          <a:solidFill>
            <a:srgbClr val="FFFFFF"/>
          </a:solidFill>
          <a:ln w="6350">
            <a:solidFill>
              <a:srgbClr val="FFFFFF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Аптечные склады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Аптеки хозрасчетные</a:t>
            </a:r>
            <a:endParaRPr kumimoji="0" lang="ru-RU" altLang="ru-RU" sz="6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Char char="•"/>
              <a:tabLst/>
            </a:pPr>
            <a:r>
              <a:rPr kumimoji="0" lang="ru-RU" altLang="ru-RU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Магазины санитарии и гигиены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4" name="Блок-схема: процесс 29"/>
          <p:cNvSpPr>
            <a:spLocks noChangeArrowheads="1"/>
          </p:cNvSpPr>
          <p:nvPr/>
        </p:nvSpPr>
        <p:spPr bwMode="auto">
          <a:xfrm>
            <a:off x="7110905" y="2614613"/>
            <a:ext cx="1476375" cy="463550"/>
          </a:xfrm>
          <a:prstGeom prst="flowChartProcess">
            <a:avLst/>
          </a:prstGeom>
          <a:solidFill>
            <a:srgbClr val="FFFFFF"/>
          </a:solidFill>
          <a:ln w="2540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" name="Поле 30"/>
          <p:cNvSpPr txBox="1">
            <a:spLocks noChangeArrowheads="1"/>
          </p:cNvSpPr>
          <p:nvPr/>
        </p:nvSpPr>
        <p:spPr bwMode="auto">
          <a:xfrm>
            <a:off x="7110905" y="2614613"/>
            <a:ext cx="1665287" cy="463550"/>
          </a:xfrm>
          <a:prstGeom prst="rect">
            <a:avLst/>
          </a:prstGeom>
          <a:solidFill>
            <a:srgbClr val="FFFFFF"/>
          </a:solidFill>
          <a:ln w="6350">
            <a:solidFill>
              <a:srgbClr val="000000"/>
            </a:solidFill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altLang="ru-RU" sz="16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Фарминспектор</a:t>
            </a:r>
            <a:endParaRPr kumimoji="0" lang="ru-RU" alt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26" name="Прямая соединительная линия 12"/>
          <p:cNvSpPr>
            <a:spLocks noChangeShapeType="1"/>
          </p:cNvSpPr>
          <p:nvPr/>
        </p:nvSpPr>
        <p:spPr bwMode="auto">
          <a:xfrm>
            <a:off x="3034205" y="1082675"/>
            <a:ext cx="0" cy="59531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" name="Прямая соединительная линия 18"/>
          <p:cNvSpPr>
            <a:spLocks noChangeShapeType="1"/>
          </p:cNvSpPr>
          <p:nvPr/>
        </p:nvSpPr>
        <p:spPr bwMode="auto">
          <a:xfrm flipH="1">
            <a:off x="1380030" y="2127250"/>
            <a:ext cx="457200" cy="50323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8" name="Прямая соединительная линия 19"/>
          <p:cNvSpPr>
            <a:spLocks noChangeShapeType="1"/>
          </p:cNvSpPr>
          <p:nvPr/>
        </p:nvSpPr>
        <p:spPr bwMode="auto">
          <a:xfrm>
            <a:off x="3766042" y="2127250"/>
            <a:ext cx="296863" cy="4873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9" name="Прямая соединительная линия 31"/>
          <p:cNvSpPr>
            <a:spLocks noChangeShapeType="1"/>
          </p:cNvSpPr>
          <p:nvPr/>
        </p:nvSpPr>
        <p:spPr bwMode="auto">
          <a:xfrm>
            <a:off x="4870942" y="1860549"/>
            <a:ext cx="429945" cy="26751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0" name="Прямая соединительная линия 32"/>
          <p:cNvSpPr>
            <a:spLocks noChangeShapeType="1"/>
          </p:cNvSpPr>
          <p:nvPr/>
        </p:nvSpPr>
        <p:spPr bwMode="auto">
          <a:xfrm flipH="1">
            <a:off x="3140567" y="3079750"/>
            <a:ext cx="434975" cy="6254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1" name="Прямая соединительная линия 33"/>
          <p:cNvSpPr>
            <a:spLocks noChangeShapeType="1"/>
          </p:cNvSpPr>
          <p:nvPr/>
        </p:nvSpPr>
        <p:spPr bwMode="auto">
          <a:xfrm>
            <a:off x="5228130" y="3070225"/>
            <a:ext cx="7937" cy="6254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2" name="Прямая соединительная линия 34"/>
          <p:cNvSpPr>
            <a:spLocks noChangeShapeType="1"/>
          </p:cNvSpPr>
          <p:nvPr/>
        </p:nvSpPr>
        <p:spPr bwMode="auto">
          <a:xfrm>
            <a:off x="6752130" y="3087688"/>
            <a:ext cx="457200" cy="6096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3" name="Прямая соединительная линия 40"/>
          <p:cNvSpPr>
            <a:spLocks noChangeShapeType="1"/>
          </p:cNvSpPr>
          <p:nvPr/>
        </p:nvSpPr>
        <p:spPr bwMode="auto">
          <a:xfrm>
            <a:off x="7010892" y="2805113"/>
            <a:ext cx="10001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  <a:extLst>
            <a:ext uri="{909E8E84-426E-40DD-AFC4-6F175D3DCCD1}">
              <a14:hiddenFill xmlns:a14="http://schemas.microsoft.com/office/drawing/2010/main" xmlns="">
                <a:noFill/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5" name="Rectangle 42"/>
          <p:cNvSpPr>
            <a:spLocks noChangeArrowheads="1"/>
          </p:cNvSpPr>
          <p:nvPr/>
        </p:nvSpPr>
        <p:spPr bwMode="auto">
          <a:xfrm>
            <a:off x="16859" y="91915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15975972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288</TotalTime>
  <Words>2707</Words>
  <Application>Microsoft Office PowerPoint</Application>
  <PresentationFormat>Экран (4:3)</PresentationFormat>
  <Paragraphs>383</Paragraphs>
  <Slides>33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4" baseType="lpstr">
      <vt:lpstr>Тема Office</vt:lpstr>
      <vt:lpstr>Формирование и развитие фармацевтического сектора здравоохранения Беларуси  на разных исторических этапах</vt:lpstr>
      <vt:lpstr>ДОРЕВОЛЮЦИОННЫЙ ПЕРИОД</vt:lpstr>
      <vt:lpstr>ОРГАНЫ УПРАВЛЕНИЯ </vt:lpstr>
      <vt:lpstr>ОРГАНЫ УПРАВЛЕНИЯ </vt:lpstr>
      <vt:lpstr>ОРГАНЫ УПРАВЛЕНИЯ </vt:lpstr>
      <vt:lpstr>ОРГАНЫ УПРАВЛЕНИЯ </vt:lpstr>
      <vt:lpstr>РЕОРГАНИЗАЦИЯ ФАРМОТДЕЛА НКЗ БССР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PTKP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Формирование и развитие фармацевтического сектора здравоохранения Беларуси  на разных исторических этапах</dc:title>
  <dc:creator>PTKP</dc:creator>
  <cp:lastModifiedBy>USER</cp:lastModifiedBy>
  <cp:revision>38</cp:revision>
  <dcterms:created xsi:type="dcterms:W3CDTF">2019-03-06T11:17:49Z</dcterms:created>
  <dcterms:modified xsi:type="dcterms:W3CDTF">2019-03-12T17:48:35Z</dcterms:modified>
</cp:coreProperties>
</file>