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24"/>
  </p:notesMasterIdLst>
  <p:sldIdLst>
    <p:sldId id="291" r:id="rId2"/>
    <p:sldId id="292" r:id="rId3"/>
    <p:sldId id="295" r:id="rId4"/>
    <p:sldId id="334" r:id="rId5"/>
    <p:sldId id="335" r:id="rId6"/>
    <p:sldId id="312" r:id="rId7"/>
    <p:sldId id="300" r:id="rId8"/>
    <p:sldId id="301" r:id="rId9"/>
    <p:sldId id="302" r:id="rId10"/>
    <p:sldId id="313" r:id="rId11"/>
    <p:sldId id="304" r:id="rId12"/>
    <p:sldId id="326" r:id="rId13"/>
    <p:sldId id="327" r:id="rId14"/>
    <p:sldId id="329" r:id="rId15"/>
    <p:sldId id="330" r:id="rId16"/>
    <p:sldId id="332" r:id="rId17"/>
    <p:sldId id="322" r:id="rId18"/>
    <p:sldId id="331" r:id="rId19"/>
    <p:sldId id="333" r:id="rId20"/>
    <p:sldId id="328" r:id="rId21"/>
    <p:sldId id="311" r:id="rId22"/>
    <p:sldId id="28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BC5F"/>
    <a:srgbClr val="D98479"/>
    <a:srgbClr val="CF9596"/>
    <a:srgbClr val="D8C97E"/>
    <a:srgbClr val="BD9D99"/>
    <a:srgbClr val="A0BE84"/>
    <a:srgbClr val="8ABC86"/>
    <a:srgbClr val="9ED082"/>
    <a:srgbClr val="90C971"/>
    <a:srgbClr val="9ACA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9.5893195837227607E-2"/>
          <c:w val="1"/>
          <c:h val="0.3686596857132129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Распределение по нозологиям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1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7.2649740897772319E-2"/>
                  <c:y val="2.118644067796605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bg2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5705128205128206"/>
                      <c:h val="0.17214689265536723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4.7008547008547022E-2"/>
                  <c:y val="1.977401129943503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4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9914529914529898E-2"/>
                  <c:y val="2.542372881355927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1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527777777777775"/>
                      <c:h val="0.15104519774011299"/>
                    </c:manualLayout>
                  </c15:layout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Онкология</c:v>
                </c:pt>
                <c:pt idx="1">
                  <c:v>Заболевания бронхо-легочной системы</c:v>
                </c:pt>
                <c:pt idx="2">
                  <c:v>Заболевания сердечно-сосудистой системы</c:v>
                </c:pt>
                <c:pt idx="3">
                  <c:v>Заболевания ЦНС</c:v>
                </c:pt>
                <c:pt idx="4">
                  <c:v>Инфекционные заболевания</c:v>
                </c:pt>
                <c:pt idx="5">
                  <c:v>СД </c:v>
                </c:pt>
                <c:pt idx="6">
                  <c:v>Заболевания ЖКТ</c:v>
                </c:pt>
                <c:pt idx="7">
                  <c:v>Прочие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12</c:v>
                </c:pt>
                <c:pt idx="1">
                  <c:v>7</c:v>
                </c:pt>
                <c:pt idx="2">
                  <c:v>5</c:v>
                </c:pt>
                <c:pt idx="3">
                  <c:v>4</c:v>
                </c:pt>
                <c:pt idx="4">
                  <c:v>4</c:v>
                </c:pt>
                <c:pt idx="5">
                  <c:v>3</c:v>
                </c:pt>
                <c:pt idx="6">
                  <c:v>3</c:v>
                </c:pt>
                <c:pt idx="7">
                  <c:v>12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578270066987891"/>
          <c:y val="4.8780487804878071E-2"/>
          <c:w val="0.41997688721745619"/>
          <c:h val="0.6863036937455988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Низкомолекулярные ЛП</c:v>
                </c:pt>
                <c:pt idx="1">
                  <c:v>Высокомолекулярные ЛП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51</c:v>
                </c:pt>
                <c:pt idx="1">
                  <c:v>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lnSpc>
                <a:spcPts val="1600"/>
              </a:lnSpc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ayout>
        <c:manualLayout>
          <c:xMode val="edge"/>
          <c:yMode val="edge"/>
          <c:x val="5.850472049202806E-2"/>
          <c:y val="0.82918827219768265"/>
          <c:w val="0.61753861296184143"/>
          <c:h val="0.1422914666154535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578270066987891"/>
          <c:y val="4.8780487804878071E-2"/>
          <c:w val="0.41997688721745619"/>
          <c:h val="0.6863036937455988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Отечественные (ЕАЭС) ЛП</c:v>
                </c:pt>
                <c:pt idx="1">
                  <c:v>Зарубежные ЛП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13</c:v>
                </c:pt>
                <c:pt idx="1">
                  <c:v>47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lnSpc>
                <a:spcPts val="1600"/>
              </a:lnSpc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ayout>
        <c:manualLayout>
          <c:xMode val="edge"/>
          <c:yMode val="edge"/>
          <c:x val="5.850472049202806E-2"/>
          <c:y val="0.82918827219768265"/>
          <c:w val="0.61753861296184143"/>
          <c:h val="0.1422914666154535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layout>
                <c:manualLayout>
                  <c:x val="-1.5522875816993487E-2"/>
                  <c:y val="-0.1954545454545454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lnSpc>
                      <a:spcPts val="1500"/>
                    </a:lnSpc>
                    <a:defRPr sz="1600" b="1" i="0" u="none" strike="noStrike" kern="1200" spc="0" baseline="0">
                      <a:solidFill>
                        <a:schemeClr val="tx2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939555349698934"/>
                      <c:h val="0.30881818181818183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0.25653594771241828"/>
                  <c:y val="0.3295343593414462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lnSpc>
                      <a:spcPts val="1400"/>
                    </a:lnSpc>
                    <a:defRPr sz="1600" b="1" i="0" u="none" strike="noStrike" kern="1200" spc="0" baseline="0">
                      <a:solidFill>
                        <a:schemeClr val="tx2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5220549637177706"/>
                      <c:h val="0.2927727272727273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spc="0" baseline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Согласовано при первой подаче</c:v>
                </c:pt>
                <c:pt idx="1">
                  <c:v>Потребовало изменений / доработки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28</c:v>
                </c:pt>
                <c:pt idx="1">
                  <c:v>32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A0810C-063A-4B25-82C3-52DC0046B5B8}" type="doc">
      <dgm:prSet loTypeId="urn:microsoft.com/office/officeart/2005/8/layout/hChevron3" loCatId="process" qsTypeId="urn:microsoft.com/office/officeart/2005/8/quickstyle/simple1" qsCatId="simple" csTypeId="urn:microsoft.com/office/officeart/2005/8/colors/colorful2" csCatId="colorful" phldr="1"/>
      <dgm:spPr/>
    </dgm:pt>
    <dgm:pt modelId="{0D25D4A9-D498-4888-A78D-E20A8BC9662E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Доклиническое</a:t>
          </a:r>
          <a:r>
            <a:rPr lang="ru-RU" sz="1800" dirty="0" smtClean="0">
              <a:solidFill>
                <a:schemeClr val="tx1"/>
              </a:solidFill>
            </a:rPr>
            <a:t> изучение</a:t>
          </a:r>
          <a:endParaRPr lang="ru-RU" sz="1800" dirty="0">
            <a:solidFill>
              <a:schemeClr val="tx1"/>
            </a:solidFill>
          </a:endParaRPr>
        </a:p>
      </dgm:t>
    </dgm:pt>
    <dgm:pt modelId="{43B505DB-7022-467C-9A14-D79B44CE7FDD}" type="parTrans" cxnId="{CF71ECD4-6D1D-440F-8FD1-3E2F5EBB8284}">
      <dgm:prSet/>
      <dgm:spPr/>
      <dgm:t>
        <a:bodyPr/>
        <a:lstStyle/>
        <a:p>
          <a:endParaRPr lang="ru-RU"/>
        </a:p>
      </dgm:t>
    </dgm:pt>
    <dgm:pt modelId="{AE64EBF1-C3EE-4454-A49F-606EE46F0B5B}" type="sibTrans" cxnId="{CF71ECD4-6D1D-440F-8FD1-3E2F5EBB8284}">
      <dgm:prSet/>
      <dgm:spPr/>
      <dgm:t>
        <a:bodyPr/>
        <a:lstStyle/>
        <a:p>
          <a:endParaRPr lang="ru-RU"/>
        </a:p>
      </dgm:t>
    </dgm:pt>
    <dgm:pt modelId="{55294013-10C4-481C-9EE0-0AC0E1740EC2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Клиническое</a:t>
          </a:r>
          <a:r>
            <a:rPr lang="ru-RU" sz="1800" dirty="0" smtClean="0">
              <a:solidFill>
                <a:schemeClr val="tx1"/>
              </a:solidFill>
            </a:rPr>
            <a:t> изучение</a:t>
          </a:r>
          <a:endParaRPr lang="ru-RU" sz="1800" dirty="0">
            <a:solidFill>
              <a:schemeClr val="tx1"/>
            </a:solidFill>
          </a:endParaRPr>
        </a:p>
      </dgm:t>
    </dgm:pt>
    <dgm:pt modelId="{922F0517-351F-4E74-AE4B-A48391E1E8DB}" type="parTrans" cxnId="{00D6EFC5-CB8B-4928-B898-321086190B50}">
      <dgm:prSet/>
      <dgm:spPr/>
      <dgm:t>
        <a:bodyPr/>
        <a:lstStyle/>
        <a:p>
          <a:endParaRPr lang="ru-RU"/>
        </a:p>
      </dgm:t>
    </dgm:pt>
    <dgm:pt modelId="{70679D67-0D10-4AF2-9864-385154F8E6A3}" type="sibTrans" cxnId="{00D6EFC5-CB8B-4928-B898-321086190B50}">
      <dgm:prSet/>
      <dgm:spPr/>
      <dgm:t>
        <a:bodyPr/>
        <a:lstStyle/>
        <a:p>
          <a:endParaRPr lang="ru-RU"/>
        </a:p>
      </dgm:t>
    </dgm:pt>
    <dgm:pt modelId="{D1FB1B50-AD2E-429B-B622-6683495495E3}">
      <dgm:prSet phldrT="[Текст]" custT="1"/>
      <dgm:spPr>
        <a:solidFill>
          <a:srgbClr val="D98479"/>
        </a:solid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Регистрация</a:t>
          </a:r>
          <a:endParaRPr lang="ru-RU" sz="1800" b="1" dirty="0">
            <a:solidFill>
              <a:schemeClr val="tx1"/>
            </a:solidFill>
          </a:endParaRPr>
        </a:p>
      </dgm:t>
    </dgm:pt>
    <dgm:pt modelId="{621F3C3C-C482-4D5C-A688-81457D2A53C9}" type="parTrans" cxnId="{C3E46259-DE70-47B4-AC88-D782265A64AB}">
      <dgm:prSet/>
      <dgm:spPr/>
      <dgm:t>
        <a:bodyPr/>
        <a:lstStyle/>
        <a:p>
          <a:endParaRPr lang="ru-RU"/>
        </a:p>
      </dgm:t>
    </dgm:pt>
    <dgm:pt modelId="{6D405A0F-E438-4A2C-A162-754A23BBB9C9}" type="sibTrans" cxnId="{C3E46259-DE70-47B4-AC88-D782265A64AB}">
      <dgm:prSet/>
      <dgm:spPr/>
      <dgm:t>
        <a:bodyPr/>
        <a:lstStyle/>
        <a:p>
          <a:endParaRPr lang="ru-RU"/>
        </a:p>
      </dgm:t>
    </dgm:pt>
    <dgm:pt modelId="{ACC9382F-6142-4BC1-8BEB-D0D55140BA50}">
      <dgm:prSet phldrT="[Текст]" custT="1"/>
      <dgm:spPr>
        <a:solidFill>
          <a:srgbClr val="D8C97E"/>
        </a:soli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Промышленный</a:t>
          </a:r>
          <a:r>
            <a:rPr lang="ru-RU" sz="1600" dirty="0" smtClean="0">
              <a:solidFill>
                <a:schemeClr val="tx1"/>
              </a:solidFill>
            </a:rPr>
            <a:t> выпуск</a:t>
          </a:r>
          <a:endParaRPr lang="ru-RU" sz="1600" dirty="0">
            <a:solidFill>
              <a:schemeClr val="tx1"/>
            </a:solidFill>
          </a:endParaRPr>
        </a:p>
      </dgm:t>
    </dgm:pt>
    <dgm:pt modelId="{CEF1D35B-B726-4F9E-A3C6-B553AF2E9093}" type="parTrans" cxnId="{E6F48EF0-5954-4D93-A0C6-A2B7058D3C40}">
      <dgm:prSet/>
      <dgm:spPr/>
      <dgm:t>
        <a:bodyPr/>
        <a:lstStyle/>
        <a:p>
          <a:endParaRPr lang="ru-RU"/>
        </a:p>
      </dgm:t>
    </dgm:pt>
    <dgm:pt modelId="{08795A63-BC21-44C6-ABC9-172D7AADD72A}" type="sibTrans" cxnId="{E6F48EF0-5954-4D93-A0C6-A2B7058D3C40}">
      <dgm:prSet/>
      <dgm:spPr/>
      <dgm:t>
        <a:bodyPr/>
        <a:lstStyle/>
        <a:p>
          <a:endParaRPr lang="ru-RU"/>
        </a:p>
      </dgm:t>
    </dgm:pt>
    <dgm:pt modelId="{B8ECED27-130F-46DD-A179-07A4E48F340E}">
      <dgm:prSet phldrT="[Текст]" custT="1"/>
      <dgm:spPr>
        <a:solidFill>
          <a:srgbClr val="A0BE84"/>
        </a:soli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Пострегистрационный</a:t>
          </a:r>
          <a:r>
            <a:rPr lang="ru-RU" sz="1600" dirty="0" smtClean="0">
              <a:solidFill>
                <a:schemeClr val="tx1"/>
              </a:solidFill>
            </a:rPr>
            <a:t> мониторинг</a:t>
          </a:r>
          <a:endParaRPr lang="ru-RU" sz="1600" dirty="0">
            <a:solidFill>
              <a:schemeClr val="tx1"/>
            </a:solidFill>
          </a:endParaRPr>
        </a:p>
      </dgm:t>
    </dgm:pt>
    <dgm:pt modelId="{702DEE48-0DE4-44A6-89C4-0C58EC636620}" type="parTrans" cxnId="{404354B3-9EC7-4F06-9A2A-97797AF253FE}">
      <dgm:prSet/>
      <dgm:spPr/>
      <dgm:t>
        <a:bodyPr/>
        <a:lstStyle/>
        <a:p>
          <a:endParaRPr lang="ru-RU"/>
        </a:p>
      </dgm:t>
    </dgm:pt>
    <dgm:pt modelId="{1FF91AF5-3EB4-4F1A-B99C-1D5ECECF8A05}" type="sibTrans" cxnId="{404354B3-9EC7-4F06-9A2A-97797AF253FE}">
      <dgm:prSet/>
      <dgm:spPr/>
      <dgm:t>
        <a:bodyPr/>
        <a:lstStyle/>
        <a:p>
          <a:endParaRPr lang="ru-RU"/>
        </a:p>
      </dgm:t>
    </dgm:pt>
    <dgm:pt modelId="{BBDFA05B-264D-43FD-9B19-1F420624F5D6}" type="pres">
      <dgm:prSet presAssocID="{EFA0810C-063A-4B25-82C3-52DC0046B5B8}" presName="Name0" presStyleCnt="0">
        <dgm:presLayoutVars>
          <dgm:dir/>
          <dgm:resizeHandles val="exact"/>
        </dgm:presLayoutVars>
      </dgm:prSet>
      <dgm:spPr/>
    </dgm:pt>
    <dgm:pt modelId="{6A2C760F-6256-4291-86C2-62339132C30B}" type="pres">
      <dgm:prSet presAssocID="{0D25D4A9-D498-4888-A78D-E20A8BC9662E}" presName="parTxOnly" presStyleLbl="node1" presStyleIdx="0" presStyleCnt="5" custScaleX="908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FC062C-F1F0-4820-BC6E-19204F814DB8}" type="pres">
      <dgm:prSet presAssocID="{AE64EBF1-C3EE-4454-A49F-606EE46F0B5B}" presName="parSpace" presStyleCnt="0"/>
      <dgm:spPr/>
    </dgm:pt>
    <dgm:pt modelId="{5A3252F8-2A61-472A-AF6C-BF49F76909D9}" type="pres">
      <dgm:prSet presAssocID="{55294013-10C4-481C-9EE0-0AC0E1740EC2}" presName="parTxOnly" presStyleLbl="node1" presStyleIdx="1" presStyleCnt="5" custScaleX="1106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0FF02C-4692-4808-A4A0-6084BD163594}" type="pres">
      <dgm:prSet presAssocID="{70679D67-0D10-4AF2-9864-385154F8E6A3}" presName="parSpace" presStyleCnt="0"/>
      <dgm:spPr/>
    </dgm:pt>
    <dgm:pt modelId="{9CEDAB25-E2B9-47B8-AA24-83382427BEC1}" type="pres">
      <dgm:prSet presAssocID="{D1FB1B50-AD2E-429B-B622-6683495495E3}" presName="parTxOnly" presStyleLbl="node1" presStyleIdx="2" presStyleCnt="5" custScaleX="1037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5B63B0-1015-45D9-9329-EF3BB097F060}" type="pres">
      <dgm:prSet presAssocID="{6D405A0F-E438-4A2C-A162-754A23BBB9C9}" presName="parSpace" presStyleCnt="0"/>
      <dgm:spPr/>
    </dgm:pt>
    <dgm:pt modelId="{EBC114EB-C8C1-48B6-ABB4-F02217AFD58F}" type="pres">
      <dgm:prSet presAssocID="{ACC9382F-6142-4BC1-8BEB-D0D55140BA50}" presName="parTxOnly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8D2C95-3B32-44EB-8133-8E78FEC9374E}" type="pres">
      <dgm:prSet presAssocID="{08795A63-BC21-44C6-ABC9-172D7AADD72A}" presName="parSpace" presStyleCnt="0"/>
      <dgm:spPr/>
    </dgm:pt>
    <dgm:pt modelId="{41C1A908-424C-4071-AD4D-1BEFB804051E}" type="pres">
      <dgm:prSet presAssocID="{B8ECED27-130F-46DD-A179-07A4E48F340E}" presName="parTxOnly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3832FC-952D-4F85-AA1D-3756AEEA5FC3}" type="presOf" srcId="{EFA0810C-063A-4B25-82C3-52DC0046B5B8}" destId="{BBDFA05B-264D-43FD-9B19-1F420624F5D6}" srcOrd="0" destOrd="0" presId="urn:microsoft.com/office/officeart/2005/8/layout/hChevron3"/>
    <dgm:cxn modelId="{49796D9F-E8B4-4EA7-8737-0D393C3FFD5A}" type="presOf" srcId="{ACC9382F-6142-4BC1-8BEB-D0D55140BA50}" destId="{EBC114EB-C8C1-48B6-ABB4-F02217AFD58F}" srcOrd="0" destOrd="0" presId="urn:microsoft.com/office/officeart/2005/8/layout/hChevron3"/>
    <dgm:cxn modelId="{00D6EFC5-CB8B-4928-B898-321086190B50}" srcId="{EFA0810C-063A-4B25-82C3-52DC0046B5B8}" destId="{55294013-10C4-481C-9EE0-0AC0E1740EC2}" srcOrd="1" destOrd="0" parTransId="{922F0517-351F-4E74-AE4B-A48391E1E8DB}" sibTransId="{70679D67-0D10-4AF2-9864-385154F8E6A3}"/>
    <dgm:cxn modelId="{C3E46259-DE70-47B4-AC88-D782265A64AB}" srcId="{EFA0810C-063A-4B25-82C3-52DC0046B5B8}" destId="{D1FB1B50-AD2E-429B-B622-6683495495E3}" srcOrd="2" destOrd="0" parTransId="{621F3C3C-C482-4D5C-A688-81457D2A53C9}" sibTransId="{6D405A0F-E438-4A2C-A162-754A23BBB9C9}"/>
    <dgm:cxn modelId="{046BD83C-CEEA-49A6-928A-2057D11031D3}" type="presOf" srcId="{B8ECED27-130F-46DD-A179-07A4E48F340E}" destId="{41C1A908-424C-4071-AD4D-1BEFB804051E}" srcOrd="0" destOrd="0" presId="urn:microsoft.com/office/officeart/2005/8/layout/hChevron3"/>
    <dgm:cxn modelId="{404354B3-9EC7-4F06-9A2A-97797AF253FE}" srcId="{EFA0810C-063A-4B25-82C3-52DC0046B5B8}" destId="{B8ECED27-130F-46DD-A179-07A4E48F340E}" srcOrd="4" destOrd="0" parTransId="{702DEE48-0DE4-44A6-89C4-0C58EC636620}" sibTransId="{1FF91AF5-3EB4-4F1A-B99C-1D5ECECF8A05}"/>
    <dgm:cxn modelId="{CC8FA0A3-1CEA-46C3-A5D4-FE5B8D4327DC}" type="presOf" srcId="{0D25D4A9-D498-4888-A78D-E20A8BC9662E}" destId="{6A2C760F-6256-4291-86C2-62339132C30B}" srcOrd="0" destOrd="0" presId="urn:microsoft.com/office/officeart/2005/8/layout/hChevron3"/>
    <dgm:cxn modelId="{E6F48EF0-5954-4D93-A0C6-A2B7058D3C40}" srcId="{EFA0810C-063A-4B25-82C3-52DC0046B5B8}" destId="{ACC9382F-6142-4BC1-8BEB-D0D55140BA50}" srcOrd="3" destOrd="0" parTransId="{CEF1D35B-B726-4F9E-A3C6-B553AF2E9093}" sibTransId="{08795A63-BC21-44C6-ABC9-172D7AADD72A}"/>
    <dgm:cxn modelId="{E450330C-4892-4231-9889-55D2C7D3A45E}" type="presOf" srcId="{55294013-10C4-481C-9EE0-0AC0E1740EC2}" destId="{5A3252F8-2A61-472A-AF6C-BF49F76909D9}" srcOrd="0" destOrd="0" presId="urn:microsoft.com/office/officeart/2005/8/layout/hChevron3"/>
    <dgm:cxn modelId="{CF71ECD4-6D1D-440F-8FD1-3E2F5EBB8284}" srcId="{EFA0810C-063A-4B25-82C3-52DC0046B5B8}" destId="{0D25D4A9-D498-4888-A78D-E20A8BC9662E}" srcOrd="0" destOrd="0" parTransId="{43B505DB-7022-467C-9A14-D79B44CE7FDD}" sibTransId="{AE64EBF1-C3EE-4454-A49F-606EE46F0B5B}"/>
    <dgm:cxn modelId="{C6E9D3D5-DBE2-4685-BB49-1015AE70DF2B}" type="presOf" srcId="{D1FB1B50-AD2E-429B-B622-6683495495E3}" destId="{9CEDAB25-E2B9-47B8-AA24-83382427BEC1}" srcOrd="0" destOrd="0" presId="urn:microsoft.com/office/officeart/2005/8/layout/hChevron3"/>
    <dgm:cxn modelId="{52390A9E-935C-4950-A6EA-3CD86652F5ED}" type="presParOf" srcId="{BBDFA05B-264D-43FD-9B19-1F420624F5D6}" destId="{6A2C760F-6256-4291-86C2-62339132C30B}" srcOrd="0" destOrd="0" presId="urn:microsoft.com/office/officeart/2005/8/layout/hChevron3"/>
    <dgm:cxn modelId="{4F76B6E8-5DBC-4220-8AC0-ABDC4215DC0B}" type="presParOf" srcId="{BBDFA05B-264D-43FD-9B19-1F420624F5D6}" destId="{47FC062C-F1F0-4820-BC6E-19204F814DB8}" srcOrd="1" destOrd="0" presId="urn:microsoft.com/office/officeart/2005/8/layout/hChevron3"/>
    <dgm:cxn modelId="{3BBEA937-C632-4481-85BC-A15D37B99D7F}" type="presParOf" srcId="{BBDFA05B-264D-43FD-9B19-1F420624F5D6}" destId="{5A3252F8-2A61-472A-AF6C-BF49F76909D9}" srcOrd="2" destOrd="0" presId="urn:microsoft.com/office/officeart/2005/8/layout/hChevron3"/>
    <dgm:cxn modelId="{1204D928-2AEC-4EC9-8CC4-F36358D91FE3}" type="presParOf" srcId="{BBDFA05B-264D-43FD-9B19-1F420624F5D6}" destId="{B70FF02C-4692-4808-A4A0-6084BD163594}" srcOrd="3" destOrd="0" presId="urn:microsoft.com/office/officeart/2005/8/layout/hChevron3"/>
    <dgm:cxn modelId="{9AF6A846-88D7-4E29-9606-DAF924E17987}" type="presParOf" srcId="{BBDFA05B-264D-43FD-9B19-1F420624F5D6}" destId="{9CEDAB25-E2B9-47B8-AA24-83382427BEC1}" srcOrd="4" destOrd="0" presId="urn:microsoft.com/office/officeart/2005/8/layout/hChevron3"/>
    <dgm:cxn modelId="{4F63BF2C-664A-4D7A-8B7D-8391B1DDEB89}" type="presParOf" srcId="{BBDFA05B-264D-43FD-9B19-1F420624F5D6}" destId="{AF5B63B0-1015-45D9-9329-EF3BB097F060}" srcOrd="5" destOrd="0" presId="urn:microsoft.com/office/officeart/2005/8/layout/hChevron3"/>
    <dgm:cxn modelId="{1447143D-0EAB-43D0-837E-C9655CFE5F15}" type="presParOf" srcId="{BBDFA05B-264D-43FD-9B19-1F420624F5D6}" destId="{EBC114EB-C8C1-48B6-ABB4-F02217AFD58F}" srcOrd="6" destOrd="0" presId="urn:microsoft.com/office/officeart/2005/8/layout/hChevron3"/>
    <dgm:cxn modelId="{5BD21F37-6D88-4FA6-9E46-54450522922F}" type="presParOf" srcId="{BBDFA05B-264D-43FD-9B19-1F420624F5D6}" destId="{718D2C95-3B32-44EB-8133-8E78FEC9374E}" srcOrd="7" destOrd="0" presId="urn:microsoft.com/office/officeart/2005/8/layout/hChevron3"/>
    <dgm:cxn modelId="{83C6E6F7-99B3-4A71-AFD8-CB6C27285EF9}" type="presParOf" srcId="{BBDFA05B-264D-43FD-9B19-1F420624F5D6}" destId="{41C1A908-424C-4071-AD4D-1BEFB804051E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74E1302-E4F7-433E-B178-5E91D67EA3BF}" type="doc">
      <dgm:prSet loTypeId="urn:microsoft.com/office/officeart/2005/8/layout/cycle2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78485A7B-41BF-4B54-A882-9B784D484CF1}">
      <dgm:prSet phldrT="[Текст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dirty="0" smtClean="0"/>
            <a:t>Характеристика профиля безопасности лекарственного препарата</a:t>
          </a:r>
          <a:endParaRPr lang="ru-RU" sz="1800" dirty="0"/>
        </a:p>
      </dgm:t>
    </dgm:pt>
    <dgm:pt modelId="{F5C8773B-B356-4A4D-8633-D8833EB511F1}" type="parTrans" cxnId="{5A4A863B-D9F1-456C-B607-431E4ABA4486}">
      <dgm:prSet/>
      <dgm:spPr/>
      <dgm:t>
        <a:bodyPr/>
        <a:lstStyle/>
        <a:p>
          <a:endParaRPr lang="ru-RU"/>
        </a:p>
      </dgm:t>
    </dgm:pt>
    <dgm:pt modelId="{8E99685E-0FB7-4D8B-BCC8-ED72D89B177D}" type="sibTrans" cxnId="{5A4A863B-D9F1-456C-B607-431E4ABA4486}">
      <dgm:prSet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dirty="0"/>
        </a:p>
      </dgm:t>
    </dgm:pt>
    <dgm:pt modelId="{0E835108-BC58-4D7E-BF0B-D1D3DD3EE234}">
      <dgm:prSet phldrT="[Текст]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Деятельность по фармаконадзору по характеристике рисков и выявлению новых рисков</a:t>
          </a:r>
          <a:endParaRPr lang="ru-RU" dirty="0"/>
        </a:p>
      </dgm:t>
    </dgm:pt>
    <dgm:pt modelId="{9DB53A01-D578-433E-AD79-5241EA3ECB7D}" type="parTrans" cxnId="{B3CBAC5E-DE7E-4525-B5DB-3E835089EACB}">
      <dgm:prSet/>
      <dgm:spPr/>
      <dgm:t>
        <a:bodyPr/>
        <a:lstStyle/>
        <a:p>
          <a:endParaRPr lang="ru-RU"/>
        </a:p>
      </dgm:t>
    </dgm:pt>
    <dgm:pt modelId="{F87BA6FD-E547-45A6-9D2F-CC5A4B55EC07}" type="sibTrans" cxnId="{B3CBAC5E-DE7E-4525-B5DB-3E835089EACB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C6D58A5B-981B-4240-A51A-52CEE3B606A3}">
      <dgm:prSet phldrT="[Текст]" custT="1"/>
      <dgm:spPr>
        <a:solidFill>
          <a:srgbClr val="444D8E"/>
        </a:solidFill>
      </dgm:spPr>
      <dgm:t>
        <a:bodyPr/>
        <a:lstStyle/>
        <a:p>
          <a:r>
            <a:rPr lang="ru-RU" sz="1800" dirty="0" smtClean="0">
              <a:solidFill>
                <a:schemeClr val="bg1"/>
              </a:solidFill>
            </a:rPr>
            <a:t>Деятельность по минимизации рисков, оценка эффективности мер</a:t>
          </a:r>
          <a:endParaRPr lang="ru-RU" sz="1800" dirty="0">
            <a:solidFill>
              <a:schemeClr val="bg1"/>
            </a:solidFill>
          </a:endParaRPr>
        </a:p>
      </dgm:t>
    </dgm:pt>
    <dgm:pt modelId="{66D9D52F-271F-4AF9-8169-B7057004FE19}" type="parTrans" cxnId="{D12ED290-E6BB-4C8A-833A-CB92484C0927}">
      <dgm:prSet/>
      <dgm:spPr/>
      <dgm:t>
        <a:bodyPr/>
        <a:lstStyle/>
        <a:p>
          <a:endParaRPr lang="ru-RU"/>
        </a:p>
      </dgm:t>
    </dgm:pt>
    <dgm:pt modelId="{1830A5EF-A245-4933-8143-2BEF15616CB3}" type="sibTrans" cxnId="{D12ED290-E6BB-4C8A-833A-CB92484C0927}">
      <dgm:prSet/>
      <dgm:spPr>
        <a:solidFill>
          <a:srgbClr val="444D8E"/>
        </a:solidFill>
        <a:ln>
          <a:solidFill>
            <a:srgbClr val="444D8E"/>
          </a:solidFill>
        </a:ln>
      </dgm:spPr>
      <dgm:t>
        <a:bodyPr/>
        <a:lstStyle/>
        <a:p>
          <a:endParaRPr lang="ru-RU"/>
        </a:p>
      </dgm:t>
    </dgm:pt>
    <dgm:pt modelId="{0FD78D6B-70AE-466C-8D26-97C14A26D99A}" type="pres">
      <dgm:prSet presAssocID="{274E1302-E4F7-433E-B178-5E91D67EA3B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A464D0F-D5C7-4C14-9F68-14F0E7F1DE5D}" type="pres">
      <dgm:prSet presAssocID="{78485A7B-41BF-4B54-A882-9B784D484CF1}" presName="node" presStyleLbl="node1" presStyleIdx="0" presStyleCnt="3" custScaleX="107760" custScaleY="83107" custRadScaleRad="93480" custRadScaleInc="-36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3C56B2-5717-4FCC-B36C-21FED71B0212}" type="pres">
      <dgm:prSet presAssocID="{8E99685E-0FB7-4D8B-BCC8-ED72D89B177D}" presName="sibTrans" presStyleLbl="sibTrans2D1" presStyleIdx="0" presStyleCnt="3" custScaleX="105138" custScaleY="64050" custLinFactNeighborX="8334" custLinFactNeighborY="5019"/>
      <dgm:spPr/>
      <dgm:t>
        <a:bodyPr/>
        <a:lstStyle/>
        <a:p>
          <a:endParaRPr lang="ru-RU"/>
        </a:p>
      </dgm:t>
    </dgm:pt>
    <dgm:pt modelId="{8323A557-5AAB-4596-B76A-2F6F2C41122C}" type="pres">
      <dgm:prSet presAssocID="{8E99685E-0FB7-4D8B-BCC8-ED72D89B177D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859DBDB0-5277-4AD8-A795-77F8209A8CC2}" type="pres">
      <dgm:prSet presAssocID="{0E835108-BC58-4D7E-BF0B-D1D3DD3EE234}" presName="node" presStyleLbl="node1" presStyleIdx="1" presStyleCnt="3" custScaleX="116012" custScaleY="101911" custRadScaleRad="95122" custRadScaleInc="-310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104976-68E8-49B6-B97D-1393E1578734}" type="pres">
      <dgm:prSet presAssocID="{F87BA6FD-E547-45A6-9D2F-CC5A4B55EC07}" presName="sibTrans" presStyleLbl="sibTrans2D1" presStyleIdx="1" presStyleCnt="3" custAng="21500907" custScaleX="113255" custScaleY="65864" custLinFactNeighborX="-3072" custLinFactNeighborY="-5526"/>
      <dgm:spPr/>
      <dgm:t>
        <a:bodyPr/>
        <a:lstStyle/>
        <a:p>
          <a:endParaRPr lang="ru-RU"/>
        </a:p>
      </dgm:t>
    </dgm:pt>
    <dgm:pt modelId="{95FB7B73-17D0-4C19-9329-38F11C6DF52A}" type="pres">
      <dgm:prSet presAssocID="{F87BA6FD-E547-45A6-9D2F-CC5A4B55EC07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D6AAFBDA-CE30-4007-B398-88E5337D42A2}" type="pres">
      <dgm:prSet presAssocID="{C6D58A5B-981B-4240-A51A-52CEE3B606A3}" presName="node" presStyleLbl="node1" presStyleIdx="2" presStyleCnt="3" custScaleX="110278" custScaleY="100253" custRadScaleRad="106554" custRadScaleInc="369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097303-558C-4EF3-B775-F12631938DA1}" type="pres">
      <dgm:prSet presAssocID="{1830A5EF-A245-4933-8143-2BEF15616CB3}" presName="sibTrans" presStyleLbl="sibTrans2D1" presStyleIdx="2" presStyleCnt="3" custScaleX="117623" custScaleY="70296" custLinFactNeighborX="-22920" custLinFactNeighborY="-15582"/>
      <dgm:spPr/>
      <dgm:t>
        <a:bodyPr/>
        <a:lstStyle/>
        <a:p>
          <a:endParaRPr lang="ru-RU"/>
        </a:p>
      </dgm:t>
    </dgm:pt>
    <dgm:pt modelId="{95792F54-9842-4B41-BFC7-97263495CEEA}" type="pres">
      <dgm:prSet presAssocID="{1830A5EF-A245-4933-8143-2BEF15616CB3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622FB795-D124-42DC-9206-D46C06CBB1CF}" type="presOf" srcId="{0E835108-BC58-4D7E-BF0B-D1D3DD3EE234}" destId="{859DBDB0-5277-4AD8-A795-77F8209A8CC2}" srcOrd="0" destOrd="0" presId="urn:microsoft.com/office/officeart/2005/8/layout/cycle2"/>
    <dgm:cxn modelId="{EF6040F4-BD4A-4932-8561-A8DD03774903}" type="presOf" srcId="{F87BA6FD-E547-45A6-9D2F-CC5A4B55EC07}" destId="{BC104976-68E8-49B6-B97D-1393E1578734}" srcOrd="0" destOrd="0" presId="urn:microsoft.com/office/officeart/2005/8/layout/cycle2"/>
    <dgm:cxn modelId="{60548DFA-B7E9-4028-8531-AAECC1D6B39A}" type="presOf" srcId="{1830A5EF-A245-4933-8143-2BEF15616CB3}" destId="{95792F54-9842-4B41-BFC7-97263495CEEA}" srcOrd="1" destOrd="0" presId="urn:microsoft.com/office/officeart/2005/8/layout/cycle2"/>
    <dgm:cxn modelId="{24440BB1-03E4-4326-96BD-2314CE9D823C}" type="presOf" srcId="{8E99685E-0FB7-4D8B-BCC8-ED72D89B177D}" destId="{8323A557-5AAB-4596-B76A-2F6F2C41122C}" srcOrd="1" destOrd="0" presId="urn:microsoft.com/office/officeart/2005/8/layout/cycle2"/>
    <dgm:cxn modelId="{BEF2A8A8-3BC1-49BF-A3E5-2882C82AD7A9}" type="presOf" srcId="{C6D58A5B-981B-4240-A51A-52CEE3B606A3}" destId="{D6AAFBDA-CE30-4007-B398-88E5337D42A2}" srcOrd="0" destOrd="0" presId="urn:microsoft.com/office/officeart/2005/8/layout/cycle2"/>
    <dgm:cxn modelId="{5A4A863B-D9F1-456C-B607-431E4ABA4486}" srcId="{274E1302-E4F7-433E-B178-5E91D67EA3BF}" destId="{78485A7B-41BF-4B54-A882-9B784D484CF1}" srcOrd="0" destOrd="0" parTransId="{F5C8773B-B356-4A4D-8633-D8833EB511F1}" sibTransId="{8E99685E-0FB7-4D8B-BCC8-ED72D89B177D}"/>
    <dgm:cxn modelId="{9C74E96B-B030-4FF1-862A-61CA1A9139E2}" type="presOf" srcId="{1830A5EF-A245-4933-8143-2BEF15616CB3}" destId="{6C097303-558C-4EF3-B775-F12631938DA1}" srcOrd="0" destOrd="0" presId="urn:microsoft.com/office/officeart/2005/8/layout/cycle2"/>
    <dgm:cxn modelId="{F16955EF-1C8B-4122-99E8-8B6785F3B7E7}" type="presOf" srcId="{F87BA6FD-E547-45A6-9D2F-CC5A4B55EC07}" destId="{95FB7B73-17D0-4C19-9329-38F11C6DF52A}" srcOrd="1" destOrd="0" presId="urn:microsoft.com/office/officeart/2005/8/layout/cycle2"/>
    <dgm:cxn modelId="{2966B4DA-92DC-4E95-AF68-010043F972E6}" type="presOf" srcId="{8E99685E-0FB7-4D8B-BCC8-ED72D89B177D}" destId="{343C56B2-5717-4FCC-B36C-21FED71B0212}" srcOrd="0" destOrd="0" presId="urn:microsoft.com/office/officeart/2005/8/layout/cycle2"/>
    <dgm:cxn modelId="{ACBBD159-9AEB-4848-836B-75D9374558E6}" type="presOf" srcId="{274E1302-E4F7-433E-B178-5E91D67EA3BF}" destId="{0FD78D6B-70AE-466C-8D26-97C14A26D99A}" srcOrd="0" destOrd="0" presId="urn:microsoft.com/office/officeart/2005/8/layout/cycle2"/>
    <dgm:cxn modelId="{B3CBAC5E-DE7E-4525-B5DB-3E835089EACB}" srcId="{274E1302-E4F7-433E-B178-5E91D67EA3BF}" destId="{0E835108-BC58-4D7E-BF0B-D1D3DD3EE234}" srcOrd="1" destOrd="0" parTransId="{9DB53A01-D578-433E-AD79-5241EA3ECB7D}" sibTransId="{F87BA6FD-E547-45A6-9D2F-CC5A4B55EC07}"/>
    <dgm:cxn modelId="{6EC821E3-19BB-440C-A8B4-5881A1F2CD09}" type="presOf" srcId="{78485A7B-41BF-4B54-A882-9B784D484CF1}" destId="{6A464D0F-D5C7-4C14-9F68-14F0E7F1DE5D}" srcOrd="0" destOrd="0" presId="urn:microsoft.com/office/officeart/2005/8/layout/cycle2"/>
    <dgm:cxn modelId="{D12ED290-E6BB-4C8A-833A-CB92484C0927}" srcId="{274E1302-E4F7-433E-B178-5E91D67EA3BF}" destId="{C6D58A5B-981B-4240-A51A-52CEE3B606A3}" srcOrd="2" destOrd="0" parTransId="{66D9D52F-271F-4AF9-8169-B7057004FE19}" sibTransId="{1830A5EF-A245-4933-8143-2BEF15616CB3}"/>
    <dgm:cxn modelId="{4D08C95D-3F72-44B1-B430-C35D86CB2961}" type="presParOf" srcId="{0FD78D6B-70AE-466C-8D26-97C14A26D99A}" destId="{6A464D0F-D5C7-4C14-9F68-14F0E7F1DE5D}" srcOrd="0" destOrd="0" presId="urn:microsoft.com/office/officeart/2005/8/layout/cycle2"/>
    <dgm:cxn modelId="{480CD952-7DEC-4FF9-9F78-97A684E6F8A1}" type="presParOf" srcId="{0FD78D6B-70AE-466C-8D26-97C14A26D99A}" destId="{343C56B2-5717-4FCC-B36C-21FED71B0212}" srcOrd="1" destOrd="0" presId="urn:microsoft.com/office/officeart/2005/8/layout/cycle2"/>
    <dgm:cxn modelId="{EC366C93-68CA-40C2-AAB8-CFE73022D3CC}" type="presParOf" srcId="{343C56B2-5717-4FCC-B36C-21FED71B0212}" destId="{8323A557-5AAB-4596-B76A-2F6F2C41122C}" srcOrd="0" destOrd="0" presId="urn:microsoft.com/office/officeart/2005/8/layout/cycle2"/>
    <dgm:cxn modelId="{8FBBE916-62E4-4DB6-8B3D-4AF8268DA7F9}" type="presParOf" srcId="{0FD78D6B-70AE-466C-8D26-97C14A26D99A}" destId="{859DBDB0-5277-4AD8-A795-77F8209A8CC2}" srcOrd="2" destOrd="0" presId="urn:microsoft.com/office/officeart/2005/8/layout/cycle2"/>
    <dgm:cxn modelId="{F7B70617-DFA9-426C-A727-B52CD5F957EE}" type="presParOf" srcId="{0FD78D6B-70AE-466C-8D26-97C14A26D99A}" destId="{BC104976-68E8-49B6-B97D-1393E1578734}" srcOrd="3" destOrd="0" presId="urn:microsoft.com/office/officeart/2005/8/layout/cycle2"/>
    <dgm:cxn modelId="{3D0F2640-D520-4CCA-BE42-934CED3251CE}" type="presParOf" srcId="{BC104976-68E8-49B6-B97D-1393E1578734}" destId="{95FB7B73-17D0-4C19-9329-38F11C6DF52A}" srcOrd="0" destOrd="0" presId="urn:microsoft.com/office/officeart/2005/8/layout/cycle2"/>
    <dgm:cxn modelId="{735E3A19-8F49-4520-9610-3760BCF95B06}" type="presParOf" srcId="{0FD78D6B-70AE-466C-8D26-97C14A26D99A}" destId="{D6AAFBDA-CE30-4007-B398-88E5337D42A2}" srcOrd="4" destOrd="0" presId="urn:microsoft.com/office/officeart/2005/8/layout/cycle2"/>
    <dgm:cxn modelId="{7EBC88C4-55CA-4E4D-8295-891277C1153A}" type="presParOf" srcId="{0FD78D6B-70AE-466C-8D26-97C14A26D99A}" destId="{6C097303-558C-4EF3-B775-F12631938DA1}" srcOrd="5" destOrd="0" presId="urn:microsoft.com/office/officeart/2005/8/layout/cycle2"/>
    <dgm:cxn modelId="{25E1FEA0-14F7-4812-8731-E8ADEB0EB436}" type="presParOf" srcId="{6C097303-558C-4EF3-B775-F12631938DA1}" destId="{95792F54-9842-4B41-BFC7-97263495CEE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25E5C4F-5EE9-449B-8464-B37A83185BAE}" type="doc">
      <dgm:prSet loTypeId="urn:microsoft.com/office/officeart/2005/8/layout/matrix2" loCatId="matrix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4E7EFAC9-D569-47C7-BF0E-245025F37117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Обеспечение сбора ключевой информации по ЛП</a:t>
          </a:r>
          <a:endParaRPr lang="ru-RU" sz="1800" b="1" dirty="0">
            <a:solidFill>
              <a:schemeClr val="tx1"/>
            </a:solidFill>
          </a:endParaRPr>
        </a:p>
      </dgm:t>
    </dgm:pt>
    <dgm:pt modelId="{877FE0E7-CECB-4DA6-AB81-B34AF0D92782}" type="parTrans" cxnId="{4B101D09-392E-4541-AF4E-2CCB28D65F24}">
      <dgm:prSet/>
      <dgm:spPr/>
      <dgm:t>
        <a:bodyPr/>
        <a:lstStyle/>
        <a:p>
          <a:endParaRPr lang="ru-RU"/>
        </a:p>
      </dgm:t>
    </dgm:pt>
    <dgm:pt modelId="{D45D6049-DE2B-4925-A002-1DE835E9B353}" type="sibTrans" cxnId="{4B101D09-392E-4541-AF4E-2CCB28D65F24}">
      <dgm:prSet/>
      <dgm:spPr/>
      <dgm:t>
        <a:bodyPr/>
        <a:lstStyle/>
        <a:p>
          <a:endParaRPr lang="ru-RU"/>
        </a:p>
      </dgm:t>
    </dgm:pt>
    <dgm:pt modelId="{509CF25B-6863-4141-8DB2-2A37F0A21835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Совершенствование анализа и понимания данных и информации</a:t>
          </a:r>
          <a:endParaRPr lang="ru-RU" sz="1800" b="1" dirty="0">
            <a:solidFill>
              <a:schemeClr val="tx1"/>
            </a:solidFill>
          </a:endParaRPr>
        </a:p>
      </dgm:t>
    </dgm:pt>
    <dgm:pt modelId="{FD77374E-BBDA-4E5C-9C87-75091AA32B0F}" type="parTrans" cxnId="{8FBF501F-B497-4A4E-AFDA-A6C2EAB8CF38}">
      <dgm:prSet/>
      <dgm:spPr/>
      <dgm:t>
        <a:bodyPr/>
        <a:lstStyle/>
        <a:p>
          <a:endParaRPr lang="ru-RU"/>
        </a:p>
      </dgm:t>
    </dgm:pt>
    <dgm:pt modelId="{819D9ACF-FC57-409F-9A8C-E5C7694E46F2}" type="sibTrans" cxnId="{8FBF501F-B497-4A4E-AFDA-A6C2EAB8CF38}">
      <dgm:prSet/>
      <dgm:spPr/>
      <dgm:t>
        <a:bodyPr/>
        <a:lstStyle/>
        <a:p>
          <a:endParaRPr lang="ru-RU"/>
        </a:p>
      </dgm:t>
    </dgm:pt>
    <dgm:pt modelId="{BC1C0579-9CEE-4483-B5F9-F0A12FDE0168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Оптимизация регуляторных действий по защите общественного здоровья</a:t>
          </a:r>
          <a:endParaRPr lang="ru-RU" b="1" dirty="0">
            <a:solidFill>
              <a:schemeClr val="tx1"/>
            </a:solidFill>
          </a:endParaRPr>
        </a:p>
      </dgm:t>
    </dgm:pt>
    <dgm:pt modelId="{B90CC305-70E8-43C4-AB10-2B4DBEC87A38}" type="parTrans" cxnId="{9DB28B36-7472-485C-B529-3E6B5522D52D}">
      <dgm:prSet/>
      <dgm:spPr/>
      <dgm:t>
        <a:bodyPr/>
        <a:lstStyle/>
        <a:p>
          <a:endParaRPr lang="ru-RU"/>
        </a:p>
      </dgm:t>
    </dgm:pt>
    <dgm:pt modelId="{87D68E01-076B-423F-BC82-548D8EC5E929}" type="sibTrans" cxnId="{9DB28B36-7472-485C-B529-3E6B5522D52D}">
      <dgm:prSet/>
      <dgm:spPr/>
      <dgm:t>
        <a:bodyPr/>
        <a:lstStyle/>
        <a:p>
          <a:endParaRPr lang="ru-RU"/>
        </a:p>
      </dgm:t>
    </dgm:pt>
    <dgm:pt modelId="{3342D5B7-C4D2-4FA6-A5DE-0278FD9BE594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Обеспечение взаимодействия со всеми вовлеченными сторонами</a:t>
          </a:r>
          <a:endParaRPr lang="ru-RU" b="1" dirty="0">
            <a:solidFill>
              <a:schemeClr val="tx1"/>
            </a:solidFill>
          </a:endParaRPr>
        </a:p>
      </dgm:t>
    </dgm:pt>
    <dgm:pt modelId="{13D69FC3-7ECB-45A0-AD6A-6E95D67B9F50}" type="parTrans" cxnId="{BB249AA3-9D3E-4333-A30A-D9511366F2FE}">
      <dgm:prSet/>
      <dgm:spPr/>
      <dgm:t>
        <a:bodyPr/>
        <a:lstStyle/>
        <a:p>
          <a:endParaRPr lang="ru-RU"/>
        </a:p>
      </dgm:t>
    </dgm:pt>
    <dgm:pt modelId="{9F9634C6-657B-4076-A608-0C384836F001}" type="sibTrans" cxnId="{BB249AA3-9D3E-4333-A30A-D9511366F2FE}">
      <dgm:prSet/>
      <dgm:spPr/>
      <dgm:t>
        <a:bodyPr/>
        <a:lstStyle/>
        <a:p>
          <a:endParaRPr lang="ru-RU"/>
        </a:p>
      </dgm:t>
    </dgm:pt>
    <dgm:pt modelId="{83F440B7-23E4-44B3-8578-FABBF56C6EDC}" type="pres">
      <dgm:prSet presAssocID="{C25E5C4F-5EE9-449B-8464-B37A83185BAE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79E045C-0EC0-455E-AB72-0E3848C79343}" type="pres">
      <dgm:prSet presAssocID="{C25E5C4F-5EE9-449B-8464-B37A83185BAE}" presName="axisShape" presStyleLbl="bgShp" presStyleIdx="0" presStyleCnt="1"/>
      <dgm:spPr/>
    </dgm:pt>
    <dgm:pt modelId="{BEA3DDCE-E27E-44E9-8F33-863AC81B699D}" type="pres">
      <dgm:prSet presAssocID="{C25E5C4F-5EE9-449B-8464-B37A83185BAE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2CB083-B548-44B5-906C-664B54EFD78E}" type="pres">
      <dgm:prSet presAssocID="{C25E5C4F-5EE9-449B-8464-B37A83185BAE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11B1B7-FF7B-4776-9346-58B274D9E167}" type="pres">
      <dgm:prSet presAssocID="{C25E5C4F-5EE9-449B-8464-B37A83185BAE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5C0695-7422-40FD-B22E-1107271496CF}" type="pres">
      <dgm:prSet presAssocID="{C25E5C4F-5EE9-449B-8464-B37A83185BAE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B249AA3-9D3E-4333-A30A-D9511366F2FE}" srcId="{C25E5C4F-5EE9-449B-8464-B37A83185BAE}" destId="{3342D5B7-C4D2-4FA6-A5DE-0278FD9BE594}" srcOrd="3" destOrd="0" parTransId="{13D69FC3-7ECB-45A0-AD6A-6E95D67B9F50}" sibTransId="{9F9634C6-657B-4076-A608-0C384836F001}"/>
    <dgm:cxn modelId="{5729A2A6-24D0-4266-A985-343463E8E9B3}" type="presOf" srcId="{4E7EFAC9-D569-47C7-BF0E-245025F37117}" destId="{BEA3DDCE-E27E-44E9-8F33-863AC81B699D}" srcOrd="0" destOrd="0" presId="urn:microsoft.com/office/officeart/2005/8/layout/matrix2"/>
    <dgm:cxn modelId="{E2F95990-B907-42DA-A6F7-ECE05CC5C981}" type="presOf" srcId="{3342D5B7-C4D2-4FA6-A5DE-0278FD9BE594}" destId="{9E5C0695-7422-40FD-B22E-1107271496CF}" srcOrd="0" destOrd="0" presId="urn:microsoft.com/office/officeart/2005/8/layout/matrix2"/>
    <dgm:cxn modelId="{84113002-7ECB-431E-83CC-34F647807F62}" type="presOf" srcId="{BC1C0579-9CEE-4483-B5F9-F0A12FDE0168}" destId="{1D11B1B7-FF7B-4776-9346-58B274D9E167}" srcOrd="0" destOrd="0" presId="urn:microsoft.com/office/officeart/2005/8/layout/matrix2"/>
    <dgm:cxn modelId="{8FBF501F-B497-4A4E-AFDA-A6C2EAB8CF38}" srcId="{C25E5C4F-5EE9-449B-8464-B37A83185BAE}" destId="{509CF25B-6863-4141-8DB2-2A37F0A21835}" srcOrd="1" destOrd="0" parTransId="{FD77374E-BBDA-4E5C-9C87-75091AA32B0F}" sibTransId="{819D9ACF-FC57-409F-9A8C-E5C7694E46F2}"/>
    <dgm:cxn modelId="{21EF99ED-F816-410E-BDD4-07F7C84B9F75}" type="presOf" srcId="{C25E5C4F-5EE9-449B-8464-B37A83185BAE}" destId="{83F440B7-23E4-44B3-8578-FABBF56C6EDC}" srcOrd="0" destOrd="0" presId="urn:microsoft.com/office/officeart/2005/8/layout/matrix2"/>
    <dgm:cxn modelId="{9DB28B36-7472-485C-B529-3E6B5522D52D}" srcId="{C25E5C4F-5EE9-449B-8464-B37A83185BAE}" destId="{BC1C0579-9CEE-4483-B5F9-F0A12FDE0168}" srcOrd="2" destOrd="0" parTransId="{B90CC305-70E8-43C4-AB10-2B4DBEC87A38}" sibTransId="{87D68E01-076B-423F-BC82-548D8EC5E929}"/>
    <dgm:cxn modelId="{4B101D09-392E-4541-AF4E-2CCB28D65F24}" srcId="{C25E5C4F-5EE9-449B-8464-B37A83185BAE}" destId="{4E7EFAC9-D569-47C7-BF0E-245025F37117}" srcOrd="0" destOrd="0" parTransId="{877FE0E7-CECB-4DA6-AB81-B34AF0D92782}" sibTransId="{D45D6049-DE2B-4925-A002-1DE835E9B353}"/>
    <dgm:cxn modelId="{0D769CCD-12CC-4DE8-A8BE-B6B9CB5734F7}" type="presOf" srcId="{509CF25B-6863-4141-8DB2-2A37F0A21835}" destId="{512CB083-B548-44B5-906C-664B54EFD78E}" srcOrd="0" destOrd="0" presId="urn:microsoft.com/office/officeart/2005/8/layout/matrix2"/>
    <dgm:cxn modelId="{71279792-4281-4246-BD58-DA1145689E46}" type="presParOf" srcId="{83F440B7-23E4-44B3-8578-FABBF56C6EDC}" destId="{479E045C-0EC0-455E-AB72-0E3848C79343}" srcOrd="0" destOrd="0" presId="urn:microsoft.com/office/officeart/2005/8/layout/matrix2"/>
    <dgm:cxn modelId="{DDBA08A9-023F-4BEB-B18D-83FBD1B0D0D6}" type="presParOf" srcId="{83F440B7-23E4-44B3-8578-FABBF56C6EDC}" destId="{BEA3DDCE-E27E-44E9-8F33-863AC81B699D}" srcOrd="1" destOrd="0" presId="urn:microsoft.com/office/officeart/2005/8/layout/matrix2"/>
    <dgm:cxn modelId="{ADBB41DD-DD67-4118-A5A6-135C5F607AA0}" type="presParOf" srcId="{83F440B7-23E4-44B3-8578-FABBF56C6EDC}" destId="{512CB083-B548-44B5-906C-664B54EFD78E}" srcOrd="2" destOrd="0" presId="urn:microsoft.com/office/officeart/2005/8/layout/matrix2"/>
    <dgm:cxn modelId="{C3241698-1263-4A6A-8C59-4D894BEA773B}" type="presParOf" srcId="{83F440B7-23E4-44B3-8578-FABBF56C6EDC}" destId="{1D11B1B7-FF7B-4776-9346-58B274D9E167}" srcOrd="3" destOrd="0" presId="urn:microsoft.com/office/officeart/2005/8/layout/matrix2"/>
    <dgm:cxn modelId="{1DDDD36B-3EA8-45C8-8097-D2F0757B139E}" type="presParOf" srcId="{83F440B7-23E4-44B3-8578-FABBF56C6EDC}" destId="{9E5C0695-7422-40FD-B22E-1107271496CF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2C760F-6256-4291-86C2-62339132C30B}">
      <dsp:nvSpPr>
        <dsp:cNvPr id="0" name=""/>
        <dsp:cNvSpPr/>
      </dsp:nvSpPr>
      <dsp:spPr>
        <a:xfrm>
          <a:off x="1740" y="1578150"/>
          <a:ext cx="1945377" cy="856899"/>
        </a:xfrm>
        <a:prstGeom prst="homePlate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Доклиническое</a:t>
          </a:r>
          <a:r>
            <a:rPr lang="ru-RU" sz="1800" kern="1200" dirty="0" smtClean="0">
              <a:solidFill>
                <a:schemeClr val="tx1"/>
              </a:solidFill>
            </a:rPr>
            <a:t> изучение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1740" y="1578150"/>
        <a:ext cx="1731152" cy="856899"/>
      </dsp:txXfrm>
    </dsp:sp>
    <dsp:sp modelId="{5A3252F8-2A61-472A-AF6C-BF49F76909D9}">
      <dsp:nvSpPr>
        <dsp:cNvPr id="0" name=""/>
        <dsp:cNvSpPr/>
      </dsp:nvSpPr>
      <dsp:spPr>
        <a:xfrm>
          <a:off x="1518667" y="1578150"/>
          <a:ext cx="2370163" cy="856899"/>
        </a:xfrm>
        <a:prstGeom prst="chevron">
          <a:avLst/>
        </a:prstGeom>
        <a:solidFill>
          <a:schemeClr val="accent2">
            <a:hueOff val="-363841"/>
            <a:satOff val="-20982"/>
            <a:lumOff val="21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Клиническое</a:t>
          </a:r>
          <a:r>
            <a:rPr lang="ru-RU" sz="1800" kern="1200" dirty="0" smtClean="0">
              <a:solidFill>
                <a:schemeClr val="tx1"/>
              </a:solidFill>
            </a:rPr>
            <a:t> изучение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1947117" y="1578150"/>
        <a:ext cx="1513264" cy="856899"/>
      </dsp:txXfrm>
    </dsp:sp>
    <dsp:sp modelId="{9CEDAB25-E2B9-47B8-AA24-83382427BEC1}">
      <dsp:nvSpPr>
        <dsp:cNvPr id="0" name=""/>
        <dsp:cNvSpPr/>
      </dsp:nvSpPr>
      <dsp:spPr>
        <a:xfrm>
          <a:off x="3460381" y="1578150"/>
          <a:ext cx="2222070" cy="856899"/>
        </a:xfrm>
        <a:prstGeom prst="chevron">
          <a:avLst/>
        </a:prstGeom>
        <a:solidFill>
          <a:srgbClr val="D9847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Регистрация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3888831" y="1578150"/>
        <a:ext cx="1365171" cy="856899"/>
      </dsp:txXfrm>
    </dsp:sp>
    <dsp:sp modelId="{EBC114EB-C8C1-48B6-ABB4-F02217AFD58F}">
      <dsp:nvSpPr>
        <dsp:cNvPr id="0" name=""/>
        <dsp:cNvSpPr/>
      </dsp:nvSpPr>
      <dsp:spPr>
        <a:xfrm>
          <a:off x="5254001" y="1578150"/>
          <a:ext cx="2142249" cy="856899"/>
        </a:xfrm>
        <a:prstGeom prst="chevron">
          <a:avLst/>
        </a:prstGeom>
        <a:solidFill>
          <a:srgbClr val="D8C97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Промышленный</a:t>
          </a:r>
          <a:r>
            <a:rPr lang="ru-RU" sz="1600" kern="1200" dirty="0" smtClean="0">
              <a:solidFill>
                <a:schemeClr val="tx1"/>
              </a:solidFill>
            </a:rPr>
            <a:t> выпуск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5682451" y="1578150"/>
        <a:ext cx="1285350" cy="856899"/>
      </dsp:txXfrm>
    </dsp:sp>
    <dsp:sp modelId="{41C1A908-424C-4071-AD4D-1BEFB804051E}">
      <dsp:nvSpPr>
        <dsp:cNvPr id="0" name=""/>
        <dsp:cNvSpPr/>
      </dsp:nvSpPr>
      <dsp:spPr>
        <a:xfrm>
          <a:off x="6967801" y="1578150"/>
          <a:ext cx="2142249" cy="856899"/>
        </a:xfrm>
        <a:prstGeom prst="chevron">
          <a:avLst/>
        </a:prstGeom>
        <a:solidFill>
          <a:srgbClr val="A0BE8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Пострегистрационный</a:t>
          </a:r>
          <a:r>
            <a:rPr lang="ru-RU" sz="1600" kern="1200" dirty="0" smtClean="0">
              <a:solidFill>
                <a:schemeClr val="tx1"/>
              </a:solidFill>
            </a:rPr>
            <a:t> мониторинг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7396251" y="1578150"/>
        <a:ext cx="1285350" cy="8568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379B5D-6CD0-4B63-8D04-5551F627C6C0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0CEDB-007A-420C-9F9C-DED8FB78CC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485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Основная причина отказа от лечения</a:t>
            </a:r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6C91B-6F8E-4E24-8C6D-936912D46A6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2419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Выполнено внедрение полного формата требований НПФ на законодательном уровне в стране: законом о ЛС определена</a:t>
            </a:r>
            <a:r>
              <a:rPr lang="ru-RU" baseline="0" dirty="0" smtClean="0"/>
              <a:t> обязанность для ДРУ об организации и обеспечении СФ в соответствии с требованиями НПФ, право контроля закреплено за МЗ.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0CEDB-007A-420C-9F9C-DED8FB78CC3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4312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Таким образом документы вступили в силе в 2015 году и сейчас мы имеем порядка 2 лет опыта</a:t>
            </a:r>
            <a:r>
              <a:rPr lang="ru-RU" baseline="0" dirty="0" smtClean="0"/>
              <a:t> работы по новому законодательству ф формате требований </a:t>
            </a:r>
            <a:r>
              <a:rPr lang="en-US" baseline="0" dirty="0" smtClean="0"/>
              <a:t>GVP/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0CEDB-007A-420C-9F9C-DED8FB78CC3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3170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Что сделано в рамках компонентов рутинного </a:t>
            </a:r>
            <a:r>
              <a:rPr lang="ru-RU" dirty="0" err="1" smtClean="0"/>
              <a:t>фармаконадзора</a:t>
            </a:r>
            <a:r>
              <a:rPr lang="en-US" dirty="0" smtClean="0"/>
              <a:t>. </a:t>
            </a:r>
            <a:r>
              <a:rPr lang="ru-RU" dirty="0" smtClean="0"/>
              <a:t>Далее</a:t>
            </a:r>
            <a:r>
              <a:rPr lang="ru-RU" baseline="0" dirty="0" smtClean="0"/>
              <a:t> озвучить проблемы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0CEDB-007A-420C-9F9C-DED8FB78CC3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2650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E6C91B-6F8E-4E24-8C6D-936912D46A6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9264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год поступает на экспертизу от</a:t>
            </a:r>
            <a:r>
              <a:rPr lang="ru-RU" baseline="0" dirty="0" smtClean="0"/>
              <a:t> 70 до 100 ПУР.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4D3903-C5B3-4092-8174-EC912ED4EEC8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8714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Процедуры работы с индивидуальными сообщениями о нежелательных реакциях: сбор, обработка, управление, контроль качества, получение недостающих данных, присвоение номера, классификация, выявление повторных сообщений, оценка и своевременное представление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4D3903-C5B3-4092-8174-EC912ED4EEC8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140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842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038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166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281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444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800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144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239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057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507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563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57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08348" y="1903208"/>
            <a:ext cx="7368108" cy="1137958"/>
          </a:xfrm>
        </p:spPr>
        <p:txBody>
          <a:bodyPr>
            <a:noAutofit/>
          </a:bodyPr>
          <a:lstStyle/>
          <a:p>
            <a:pPr>
              <a:lnSpc>
                <a:spcPts val="36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Направления развития системы </a:t>
            </a:r>
            <a:r>
              <a:rPr lang="ru-RU" sz="3600" b="1" dirty="0" err="1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фармаконадзора</a:t>
            </a:r>
            <a:r>
              <a:rPr lang="ru-RU" sz="36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в рамках ЕАЭС</a:t>
            </a:r>
            <a:endParaRPr lang="en-US" sz="3600" b="1" dirty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126896" y="3886200"/>
            <a:ext cx="6890208" cy="1503784"/>
          </a:xfrm>
        </p:spPr>
        <p:txBody>
          <a:bodyPr>
            <a:normAutofit fontScale="92500" lnSpcReduction="20000"/>
          </a:bodyPr>
          <a:lstStyle/>
          <a:p>
            <a:pPr algn="r">
              <a:spcBef>
                <a:spcPts val="0"/>
              </a:spcBef>
            </a:pPr>
            <a:endParaRPr lang="en-US" dirty="0" smtClean="0">
              <a:solidFill>
                <a:schemeClr val="accent6">
                  <a:lumMod val="50000"/>
                </a:schemeClr>
              </a:solidFill>
              <a:latin typeface="Calibri" pitchFamily="34" charset="0"/>
            </a:endParaRPr>
          </a:p>
          <a:p>
            <a:pPr lvl="0">
              <a:spcBef>
                <a:spcPts val="0"/>
              </a:spcBef>
              <a:buClr>
                <a:srgbClr val="727CA3"/>
              </a:buClr>
            </a:pPr>
            <a:r>
              <a:rPr lang="ru-RU" sz="2600" b="1" dirty="0" smtClean="0">
                <a:solidFill>
                  <a:schemeClr val="tx1"/>
                </a:solidFill>
              </a:rPr>
              <a:t>С</a:t>
            </a:r>
            <a:r>
              <a:rPr lang="en-US" sz="2600" b="1" dirty="0" smtClean="0">
                <a:solidFill>
                  <a:schemeClr val="tx1"/>
                </a:solidFill>
              </a:rPr>
              <a:t>. </a:t>
            </a:r>
            <a:r>
              <a:rPr lang="ru-RU" sz="2600" b="1" dirty="0" err="1" smtClean="0">
                <a:solidFill>
                  <a:schemeClr val="tx1"/>
                </a:solidFill>
              </a:rPr>
              <a:t>Сеткина</a:t>
            </a:r>
            <a:endParaRPr lang="en-US" sz="2600" b="1" dirty="0">
              <a:solidFill>
                <a:schemeClr val="tx1"/>
              </a:solidFill>
            </a:endParaRPr>
          </a:p>
          <a:p>
            <a:pPr lvl="0">
              <a:spcBef>
                <a:spcPts val="0"/>
              </a:spcBef>
              <a:buClr>
                <a:srgbClr val="727CA3"/>
              </a:buClr>
            </a:pPr>
            <a:r>
              <a:rPr lang="ru-RU" sz="2400" dirty="0" smtClean="0">
                <a:solidFill>
                  <a:schemeClr val="tx1"/>
                </a:solidFill>
              </a:rPr>
              <a:t>Заместитель заведующего</a:t>
            </a:r>
          </a:p>
          <a:p>
            <a:pPr lvl="0">
              <a:spcBef>
                <a:spcPts val="0"/>
              </a:spcBef>
              <a:buClr>
                <a:srgbClr val="727CA3"/>
              </a:buClr>
            </a:pPr>
            <a:r>
              <a:rPr lang="ru-RU" sz="2400" dirty="0" smtClean="0">
                <a:solidFill>
                  <a:schemeClr val="tx1"/>
                </a:solidFill>
              </a:rPr>
              <a:t>Республиканской клинико-фармакологической лаборатории </a:t>
            </a:r>
          </a:p>
          <a:p>
            <a:pPr lvl="0">
              <a:spcBef>
                <a:spcPts val="0"/>
              </a:spcBef>
              <a:buClr>
                <a:srgbClr val="727CA3"/>
              </a:buClr>
            </a:pPr>
            <a:r>
              <a:rPr lang="ru-RU" sz="2400" dirty="0" smtClean="0">
                <a:solidFill>
                  <a:schemeClr val="tx1"/>
                </a:solidFill>
              </a:rPr>
              <a:t>УП «Центр экспертиз и испытаний в здравоохранении» </a:t>
            </a:r>
            <a:endParaRPr lang="en-US" sz="2400" dirty="0">
              <a:solidFill>
                <a:schemeClr val="tx1"/>
              </a:solidFill>
            </a:endParaRPr>
          </a:p>
          <a:p>
            <a:pPr algn="ctr">
              <a:spcBef>
                <a:spcPts val="0"/>
              </a:spcBef>
            </a:pPr>
            <a:endParaRPr lang="en-US" sz="2000" dirty="0" smtClean="0">
              <a:solidFill>
                <a:schemeClr val="accent6">
                  <a:lumMod val="50000"/>
                </a:schemeClr>
              </a:solidFill>
              <a:latin typeface="Calibri" pitchFamily="34" charset="0"/>
            </a:endParaRPr>
          </a:p>
          <a:p>
            <a:pPr algn="r">
              <a:spcBef>
                <a:spcPts val="0"/>
              </a:spcBef>
            </a:pPr>
            <a:endParaRPr lang="en-US" sz="2000" dirty="0" smtClean="0">
              <a:solidFill>
                <a:schemeClr val="accent6">
                  <a:lumMod val="50000"/>
                </a:schemeClr>
              </a:solidFill>
              <a:latin typeface="Calibri" pitchFamily="34" charset="0"/>
            </a:endParaRPr>
          </a:p>
          <a:p>
            <a:endParaRPr lang="en-US" sz="2000" dirty="0" smtClean="0">
              <a:solidFill>
                <a:schemeClr val="accent2"/>
              </a:solidFill>
            </a:endParaRPr>
          </a:p>
          <a:p>
            <a:endParaRPr lang="en-US" sz="2800" dirty="0" smtClean="0">
              <a:solidFill>
                <a:schemeClr val="accent2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212735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cap="all" dirty="0" smtClean="0"/>
              <a:t>Республиканский семинар</a:t>
            </a:r>
          </a:p>
          <a:p>
            <a:pPr algn="ctr"/>
            <a:r>
              <a:rPr lang="ru-RU" sz="2000" b="1" i="1" cap="all" dirty="0" smtClean="0"/>
              <a:t>«формирование общего рынка лекарственных средств государств-членов евразийского экономического союза»</a:t>
            </a:r>
            <a:endParaRPr lang="ru-RU" sz="2000" b="1" i="1" dirty="0"/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85246" y="5791200"/>
            <a:ext cx="7162800" cy="380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Clr>
                <a:srgbClr val="727CA3"/>
              </a:buClr>
            </a:pPr>
            <a:r>
              <a:rPr lang="ru-RU" sz="2200" dirty="0" smtClean="0">
                <a:solidFill>
                  <a:schemeClr val="tx1"/>
                </a:solidFill>
              </a:rPr>
              <a:t>Минск, 18 апреля</a:t>
            </a:r>
            <a:endParaRPr lang="en-US" sz="22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endParaRPr lang="en-US" sz="2000" dirty="0" smtClean="0">
              <a:solidFill>
                <a:schemeClr val="accent6">
                  <a:lumMod val="50000"/>
                </a:schemeClr>
              </a:solidFill>
              <a:latin typeface="Calibri" pitchFamily="34" charset="0"/>
            </a:endParaRPr>
          </a:p>
          <a:p>
            <a:pPr algn="r">
              <a:spcBef>
                <a:spcPts val="0"/>
              </a:spcBef>
            </a:pPr>
            <a:endParaRPr lang="en-US" sz="2000" dirty="0" smtClean="0">
              <a:solidFill>
                <a:schemeClr val="accent6">
                  <a:lumMod val="50000"/>
                </a:schemeClr>
              </a:solidFill>
              <a:latin typeface="Calibri" pitchFamily="34" charset="0"/>
            </a:endParaRPr>
          </a:p>
          <a:p>
            <a:endParaRPr lang="en-US" sz="2000" dirty="0" smtClean="0">
              <a:solidFill>
                <a:schemeClr val="accent2"/>
              </a:solidFill>
            </a:endParaRPr>
          </a:p>
          <a:p>
            <a:endParaRPr lang="en-US" sz="2800" dirty="0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49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47" y="87055"/>
            <a:ext cx="8229600" cy="540296"/>
          </a:xfrm>
        </p:spPr>
        <p:txBody>
          <a:bodyPr>
            <a:normAutofit fontScale="90000"/>
          </a:bodyPr>
          <a:lstStyle/>
          <a:p>
            <a:pPr>
              <a:lnSpc>
                <a:spcPts val="2400"/>
              </a:lnSpc>
            </a:pPr>
            <a:r>
              <a:rPr lang="ru-RU" sz="2800" b="1" dirty="0" smtClean="0">
                <a:solidFill>
                  <a:schemeClr val="tx1"/>
                </a:solidFill>
                <a:latin typeface="+mn-lt"/>
              </a:rPr>
              <a:t>Общие правила работы с сообщениями о НР</a:t>
            </a:r>
            <a:br>
              <a:rPr lang="ru-RU" sz="2800" b="1" dirty="0" smtClean="0">
                <a:solidFill>
                  <a:schemeClr val="tx1"/>
                </a:solidFill>
                <a:latin typeface="+mn-lt"/>
              </a:rPr>
            </a:br>
            <a:r>
              <a:rPr lang="ru-RU" sz="2800" b="1" dirty="0" smtClean="0">
                <a:latin typeface="+mn-lt"/>
              </a:rPr>
              <a:t>Электронное </a:t>
            </a:r>
            <a:r>
              <a:rPr lang="ru-RU" sz="2800" b="1" dirty="0" err="1" smtClean="0">
                <a:latin typeface="+mn-lt"/>
              </a:rPr>
              <a:t>репортирование</a:t>
            </a:r>
            <a:endParaRPr lang="ru-RU" sz="2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723547" y="1082175"/>
            <a:ext cx="4599885" cy="472156"/>
          </a:xfrm>
          <a:prstGeom prst="round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r>
              <a:rPr lang="ru-RU" sz="2200" b="1" dirty="0" smtClean="0">
                <a:solidFill>
                  <a:schemeClr val="tx1"/>
                </a:solidFill>
              </a:rPr>
              <a:t>Сбор сообщений о НР</a:t>
            </a:r>
            <a:endParaRPr lang="ru-RU" sz="2200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1280443"/>
            <a:ext cx="1295471" cy="169796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4" cstate="print"/>
          <a:stretch>
            <a:fillRect/>
          </a:stretch>
        </p:blipFill>
        <p:spPr>
          <a:xfrm>
            <a:off x="30989" y="665535"/>
            <a:ext cx="1553083" cy="2101414"/>
          </a:xfrm>
          <a:prstGeom prst="rect">
            <a:avLst/>
          </a:prstGeom>
        </p:spPr>
      </p:pic>
      <p:sp>
        <p:nvSpPr>
          <p:cNvPr id="11" name="Скругленный прямоугольник 10"/>
          <p:cNvSpPr/>
          <p:nvPr/>
        </p:nvSpPr>
        <p:spPr>
          <a:xfrm>
            <a:off x="2062989" y="749078"/>
            <a:ext cx="4032448" cy="434509"/>
          </a:xfrm>
          <a:prstGeom prst="round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r>
              <a:rPr lang="ru-RU" sz="2400" b="1" dirty="0" smtClean="0">
                <a:solidFill>
                  <a:srgbClr val="C00000"/>
                </a:solidFill>
              </a:rPr>
              <a:t>Основные процессы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957331" y="1464276"/>
            <a:ext cx="4032448" cy="479358"/>
          </a:xfrm>
          <a:prstGeom prst="round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r>
              <a:rPr lang="ru-RU" sz="2200" b="1" dirty="0" err="1" smtClean="0">
                <a:solidFill>
                  <a:schemeClr val="tx1"/>
                </a:solidFill>
              </a:rPr>
              <a:t>Валидация</a:t>
            </a:r>
            <a:r>
              <a:rPr lang="ru-RU" sz="2200" b="1" dirty="0" smtClean="0">
                <a:solidFill>
                  <a:schemeClr val="tx1"/>
                </a:solidFill>
              </a:rPr>
              <a:t> сообщений о НР</a:t>
            </a: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358547" y="1887427"/>
            <a:ext cx="4032448" cy="576064"/>
          </a:xfrm>
          <a:prstGeom prst="round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r>
              <a:rPr lang="ru-RU" sz="2200" b="1" dirty="0" smtClean="0">
                <a:solidFill>
                  <a:schemeClr val="tx1"/>
                </a:solidFill>
              </a:rPr>
              <a:t>Последующая работа с сообщениями о НР</a:t>
            </a: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107868" y="2417546"/>
            <a:ext cx="3975138" cy="497087"/>
          </a:xfrm>
          <a:prstGeom prst="round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r>
              <a:rPr lang="ru-RU" sz="2200" b="1" dirty="0" smtClean="0">
                <a:solidFill>
                  <a:schemeClr val="tx1"/>
                </a:solidFill>
              </a:rPr>
              <a:t>Управление данными о НР</a:t>
            </a: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572000" y="2828104"/>
            <a:ext cx="3989923" cy="434277"/>
          </a:xfrm>
          <a:prstGeom prst="round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r>
              <a:rPr lang="ru-RU" sz="2200" b="1" dirty="0" smtClean="0">
                <a:solidFill>
                  <a:schemeClr val="tx1"/>
                </a:solidFill>
              </a:rPr>
              <a:t>Управление качеством</a:t>
            </a: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474039" y="3185029"/>
            <a:ext cx="4834879" cy="441965"/>
          </a:xfrm>
          <a:prstGeom prst="round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r>
              <a:rPr lang="ru-RU" sz="2200" b="1" dirty="0" smtClean="0">
                <a:solidFill>
                  <a:schemeClr val="tx1"/>
                </a:solidFill>
              </a:rPr>
              <a:t>Срочное представление в УО (РО)</a:t>
            </a:r>
            <a:endParaRPr lang="ru-RU" sz="22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2892" y="3210646"/>
            <a:ext cx="2438400" cy="1876425"/>
          </a:xfrm>
          <a:prstGeom prst="rect">
            <a:avLst/>
          </a:prstGeom>
        </p:spPr>
      </p:pic>
      <p:sp>
        <p:nvSpPr>
          <p:cNvPr id="8" name="Овал 7"/>
          <p:cNvSpPr/>
          <p:nvPr/>
        </p:nvSpPr>
        <p:spPr>
          <a:xfrm>
            <a:off x="749977" y="4038600"/>
            <a:ext cx="850223" cy="609600"/>
          </a:xfrm>
          <a:prstGeom prst="ellipse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C00000"/>
              </a:solidFill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ДРУ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1600200" y="4570272"/>
            <a:ext cx="850223" cy="609600"/>
          </a:xfrm>
          <a:prstGeom prst="ellipse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C00000"/>
              </a:solidFill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ДРУ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432657" y="3578407"/>
            <a:ext cx="850223" cy="609600"/>
          </a:xfrm>
          <a:prstGeom prst="ellipse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C00000"/>
              </a:solidFill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ДРУ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600200" y="3694836"/>
            <a:ext cx="850223" cy="609600"/>
          </a:xfrm>
          <a:prstGeom prst="ellipse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C00000"/>
              </a:solidFill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РО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2286000" y="3220338"/>
            <a:ext cx="983235" cy="609600"/>
          </a:xfrm>
          <a:prstGeom prst="ellipse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C00000"/>
              </a:solidFill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ЕАЭС</a:t>
            </a:r>
            <a:endParaRPr lang="ru-RU" b="1" dirty="0">
              <a:solidFill>
                <a:srgbClr val="C00000"/>
              </a:solidFill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 flipH="1" flipV="1">
            <a:off x="2108626" y="4306504"/>
            <a:ext cx="24974" cy="263767"/>
          </a:xfrm>
          <a:prstGeom prst="straightConnector1">
            <a:avLst/>
          </a:prstGeom>
          <a:ln>
            <a:solidFill>
              <a:srgbClr val="C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8" idx="7"/>
          </p:cNvCxnSpPr>
          <p:nvPr/>
        </p:nvCxnSpPr>
        <p:spPr>
          <a:xfrm>
            <a:off x="1475688" y="4127874"/>
            <a:ext cx="200089" cy="34799"/>
          </a:xfrm>
          <a:prstGeom prst="straightConnector1">
            <a:avLst/>
          </a:prstGeom>
          <a:ln>
            <a:solidFill>
              <a:srgbClr val="C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20" idx="6"/>
          </p:cNvCxnSpPr>
          <p:nvPr/>
        </p:nvCxnSpPr>
        <p:spPr>
          <a:xfrm>
            <a:off x="1282880" y="3883207"/>
            <a:ext cx="356490" cy="96184"/>
          </a:xfrm>
          <a:prstGeom prst="straightConnector1">
            <a:avLst/>
          </a:prstGeom>
          <a:ln>
            <a:solidFill>
              <a:srgbClr val="C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V="1">
            <a:off x="2316221" y="3635627"/>
            <a:ext cx="339006" cy="153279"/>
          </a:xfrm>
          <a:prstGeom prst="straightConnector1">
            <a:avLst/>
          </a:prstGeom>
          <a:ln>
            <a:solidFill>
              <a:srgbClr val="C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Скругленный прямоугольник 34"/>
          <p:cNvSpPr/>
          <p:nvPr/>
        </p:nvSpPr>
        <p:spPr>
          <a:xfrm>
            <a:off x="87781" y="5350244"/>
            <a:ext cx="5198438" cy="769915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700"/>
              </a:lnSpc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ICH: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Управление данными по клинической безопасности – элементы данных для передачи сообщений об ИСНР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E2b)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696839" y="4840156"/>
            <a:ext cx="3252484" cy="391389"/>
          </a:xfrm>
          <a:prstGeom prst="roundRect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700"/>
              </a:lnSpc>
            </a:pPr>
            <a:r>
              <a:rPr lang="ru-RU" b="1" i="1" dirty="0" smtClean="0">
                <a:solidFill>
                  <a:srgbClr val="C00000"/>
                </a:solidFill>
              </a:rPr>
              <a:t>Совместимость баз данных?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263455" y="3890565"/>
            <a:ext cx="2181415" cy="396531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700"/>
              </a:lnSpc>
            </a:pPr>
            <a:r>
              <a:rPr lang="en-US" b="1" dirty="0" err="1" smtClean="0">
                <a:solidFill>
                  <a:schemeClr val="tx2">
                    <a:lumMod val="50000"/>
                  </a:schemeClr>
                </a:solidFill>
              </a:rPr>
              <a:t>MedDRA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2995917" y="4461398"/>
            <a:ext cx="2947683" cy="391389"/>
          </a:xfrm>
          <a:prstGeom prst="roundRect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700"/>
              </a:lnSpc>
            </a:pPr>
            <a:r>
              <a:rPr lang="ru-RU" b="1" i="1" dirty="0" smtClean="0">
                <a:solidFill>
                  <a:srgbClr val="C00000"/>
                </a:solidFill>
              </a:rPr>
              <a:t>Совместимость данных?</a:t>
            </a:r>
            <a:endParaRPr lang="ru-RU" b="1" i="1" dirty="0">
              <a:solidFill>
                <a:srgbClr val="C00000"/>
              </a:solidFill>
            </a:endParaRPr>
          </a:p>
        </p:txBody>
      </p:sp>
      <p:cxnSp>
        <p:nvCxnSpPr>
          <p:cNvPr id="41" name="Скругленная соединительная линия 40"/>
          <p:cNvCxnSpPr>
            <a:stCxn id="37" idx="3"/>
          </p:cNvCxnSpPr>
          <p:nvPr/>
        </p:nvCxnSpPr>
        <p:spPr>
          <a:xfrm>
            <a:off x="5444870" y="4088831"/>
            <a:ext cx="244034" cy="361768"/>
          </a:xfrm>
          <a:prstGeom prst="curvedConnector2">
            <a:avLst/>
          </a:prstGeom>
          <a:ln>
            <a:solidFill>
              <a:schemeClr val="tx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Скругленная соединительная линия 43"/>
          <p:cNvCxnSpPr>
            <a:stCxn id="35" idx="3"/>
          </p:cNvCxnSpPr>
          <p:nvPr/>
        </p:nvCxnSpPr>
        <p:spPr>
          <a:xfrm flipV="1">
            <a:off x="5286219" y="5262944"/>
            <a:ext cx="409373" cy="472258"/>
          </a:xfrm>
          <a:prstGeom prst="curvedConnector2">
            <a:avLst/>
          </a:prstGeom>
          <a:ln>
            <a:solidFill>
              <a:schemeClr val="tx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Скругленный прямоугольник 45"/>
          <p:cNvSpPr/>
          <p:nvPr/>
        </p:nvSpPr>
        <p:spPr>
          <a:xfrm>
            <a:off x="5516783" y="5463134"/>
            <a:ext cx="3579253" cy="1303193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РБ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: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База данных РО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–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соответствует рук-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ву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ICH E2b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ctr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Совместима с </a:t>
            </a:r>
            <a:r>
              <a:rPr lang="en-US" i="1" dirty="0" err="1">
                <a:solidFill>
                  <a:schemeClr val="tx2">
                    <a:lumMod val="50000"/>
                  </a:schemeClr>
                </a:solidFill>
              </a:rPr>
              <a:t>V</a:t>
            </a:r>
            <a:r>
              <a:rPr lang="en-US" i="1" dirty="0" err="1" smtClean="0">
                <a:solidFill>
                  <a:schemeClr val="tx2">
                    <a:lumMod val="50000"/>
                  </a:schemeClr>
                </a:solidFill>
              </a:rPr>
              <a:t>igiBase</a:t>
            </a:r>
            <a:endParaRPr lang="en-US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ctr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en-US" i="1" dirty="0" smtClean="0">
                <a:solidFill>
                  <a:schemeClr val="tx2">
                    <a:lumMod val="50000"/>
                  </a:schemeClr>
                </a:solidFill>
              </a:rPr>
              <a:t>On-line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репортирование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 algn="ctr">
              <a:lnSpc>
                <a:spcPts val="1700"/>
              </a:lnSpc>
              <a:buFont typeface="Arial" panose="020B0604020202020204" pitchFamily="34" charset="0"/>
              <a:buChar char="•"/>
            </a:pPr>
            <a:r>
              <a:rPr lang="en-US" i="1" dirty="0" err="1" smtClean="0">
                <a:solidFill>
                  <a:schemeClr val="tx2">
                    <a:lumMod val="50000"/>
                  </a:schemeClr>
                </a:solidFill>
              </a:rPr>
              <a:t>MedDRA</a:t>
            </a:r>
            <a:r>
              <a:rPr lang="en-US" i="1" dirty="0" smtClean="0">
                <a:solidFill>
                  <a:schemeClr val="tx2">
                    <a:lumMod val="50000"/>
                  </a:schemeClr>
                </a:solidFill>
              </a:rPr>
              <a:t>, WHO ART</a:t>
            </a:r>
            <a:endParaRPr lang="ru-RU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5891478" y="4613062"/>
            <a:ext cx="3126125" cy="391389"/>
          </a:xfrm>
          <a:prstGeom prst="roundRect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700"/>
              </a:lnSpc>
            </a:pPr>
            <a:r>
              <a:rPr lang="ru-RU" b="1" i="1" dirty="0" smtClean="0">
                <a:solidFill>
                  <a:srgbClr val="C00000"/>
                </a:solidFill>
              </a:rPr>
              <a:t>Процедуры работы с объединенными данными?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897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8" grpId="0" animBg="1"/>
      <p:bldP spid="19" grpId="0" animBg="1"/>
      <p:bldP spid="20" grpId="0" animBg="1"/>
      <p:bldP spid="21" grpId="0" animBg="1"/>
      <p:bldP spid="22" grpId="0" animBg="1"/>
      <p:bldP spid="35" grpId="0" animBg="1"/>
      <p:bldP spid="36" grpId="0" animBg="1"/>
      <p:bldP spid="37" grpId="0" animBg="1"/>
      <p:bldP spid="38" grpId="0" animBg="1"/>
      <p:bldP spid="46" grpId="0" animBg="1"/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915400" cy="514612"/>
          </a:xfrm>
        </p:spPr>
        <p:txBody>
          <a:bodyPr>
            <a:noAutofit/>
          </a:bodyPr>
          <a:lstStyle/>
          <a:p>
            <a:pPr>
              <a:lnSpc>
                <a:spcPts val="2500"/>
              </a:lnSpc>
            </a:pPr>
            <a:r>
              <a:rPr lang="ru-RU" sz="2600" b="1" dirty="0" smtClean="0">
                <a:latin typeface="+mn-lt"/>
              </a:rPr>
              <a:t>Управление сигналом: требования по процедурам организации работы</a:t>
            </a:r>
            <a:endParaRPr lang="ru-RU" sz="2600" b="1" dirty="0"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838200"/>
            <a:ext cx="1877731" cy="1353429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514600" y="816204"/>
            <a:ext cx="3048000" cy="500608"/>
          </a:xfrm>
          <a:prstGeom prst="roundRect">
            <a:avLst/>
          </a:prstGeom>
          <a:noFill/>
          <a:ln w="1270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Выявление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 сигнала</a:t>
            </a:r>
            <a:endParaRPr lang="ru-RU" sz="2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162300" y="1276164"/>
            <a:ext cx="2819400" cy="441158"/>
          </a:xfrm>
          <a:prstGeom prst="roundRect">
            <a:avLst/>
          </a:prstGeom>
          <a:noFill/>
          <a:ln w="1270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err="1" smtClean="0">
                <a:solidFill>
                  <a:schemeClr val="tx2">
                    <a:lumMod val="50000"/>
                  </a:schemeClr>
                </a:solidFill>
              </a:rPr>
              <a:t>Валидация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сигнала</a:t>
            </a:r>
            <a:endParaRPr lang="ru-RU" sz="2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81400" y="1675300"/>
            <a:ext cx="4392488" cy="463751"/>
          </a:xfrm>
          <a:prstGeom prst="roundRect">
            <a:avLst/>
          </a:prstGeom>
          <a:noFill/>
          <a:ln w="1270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Анализ и приоритизация 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сигнала</a:t>
            </a:r>
            <a:endParaRPr lang="ru-RU" sz="2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162790" y="2070929"/>
            <a:ext cx="2895600" cy="386969"/>
          </a:xfrm>
          <a:prstGeom prst="roundRect">
            <a:avLst/>
          </a:prstGeom>
          <a:noFill/>
          <a:ln w="1270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Оценка 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сигнала</a:t>
            </a:r>
            <a:endParaRPr lang="ru-RU" sz="2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91780" y="2443037"/>
            <a:ext cx="4037620" cy="387809"/>
          </a:xfrm>
          <a:prstGeom prst="roundRect">
            <a:avLst/>
          </a:prstGeom>
          <a:noFill/>
          <a:ln w="1270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Рекомендации по действиям</a:t>
            </a:r>
            <a:endParaRPr lang="ru-RU" sz="2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60729" y="2853527"/>
            <a:ext cx="3695700" cy="381000"/>
          </a:xfrm>
          <a:prstGeom prst="roundRect">
            <a:avLst/>
          </a:prstGeom>
          <a:noFill/>
          <a:ln w="1270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Обмен информацией</a:t>
            </a:r>
            <a:endParaRPr lang="ru-RU" sz="2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52400" y="3439998"/>
            <a:ext cx="8763000" cy="2940010"/>
          </a:xfrm>
          <a:prstGeom prst="round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endParaRPr lang="ru-RU" sz="2000" dirty="0">
              <a:solidFill>
                <a:schemeClr val="tx1"/>
              </a:solidFill>
            </a:endParaRPr>
          </a:p>
          <a:p>
            <a:pPr marL="342900" indent="-342900" algn="ctr">
              <a:lnSpc>
                <a:spcPts val="2000"/>
              </a:lnSpc>
              <a:buFont typeface="Arial" panose="020B0604020202020204" pitchFamily="34" charset="0"/>
              <a:buChar char="•"/>
            </a:pPr>
            <a:endParaRPr lang="ru-RU" sz="2000" dirty="0" smtClean="0">
              <a:solidFill>
                <a:schemeClr val="tx1"/>
              </a:solidFill>
            </a:endParaRPr>
          </a:p>
          <a:p>
            <a:pPr marL="342900" indent="-342900" algn="ctr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chemeClr val="tx1"/>
                </a:solidFill>
              </a:rPr>
              <a:t>Внедрение</a:t>
            </a:r>
            <a:r>
              <a:rPr lang="ru-RU" sz="2200" b="1" dirty="0" smtClean="0">
                <a:solidFill>
                  <a:schemeClr val="tx1"/>
                </a:solidFill>
              </a:rPr>
              <a:t> надлежащей практики выявления сигнала</a:t>
            </a:r>
          </a:p>
          <a:p>
            <a:pPr marL="342900" indent="-342900" algn="ctr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chemeClr val="tx1"/>
                </a:solidFill>
              </a:rPr>
              <a:t>Стандартные операционные процедуры</a:t>
            </a:r>
            <a:r>
              <a:rPr lang="ru-RU" sz="2200" dirty="0" smtClean="0">
                <a:solidFill>
                  <a:schemeClr val="tx1"/>
                </a:solidFill>
              </a:rPr>
              <a:t> по всем этапам обработки сигнала</a:t>
            </a:r>
          </a:p>
          <a:p>
            <a:pPr marL="342900" indent="-342900" algn="ctr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chemeClr val="tx1"/>
                </a:solidFill>
              </a:rPr>
              <a:t>Разработка и адаптация алгоритма выявления сигнала </a:t>
            </a:r>
            <a:r>
              <a:rPr lang="ru-RU" sz="2200" dirty="0" smtClean="0">
                <a:solidFill>
                  <a:schemeClr val="tx1"/>
                </a:solidFill>
              </a:rPr>
              <a:t>к объему данных</a:t>
            </a:r>
          </a:p>
          <a:p>
            <a:pPr marL="342900" indent="-342900" algn="ctr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200" b="1" dirty="0">
                <a:solidFill>
                  <a:schemeClr val="tx1"/>
                </a:solidFill>
              </a:rPr>
              <a:t>Использование научно-обоснованных подходов </a:t>
            </a:r>
            <a:r>
              <a:rPr lang="ru-RU" sz="2200" dirty="0">
                <a:solidFill>
                  <a:schemeClr val="tx1"/>
                </a:solidFill>
              </a:rPr>
              <a:t>на всех этапах </a:t>
            </a:r>
          </a:p>
          <a:p>
            <a:pPr marL="342900" indent="-342900" algn="ctr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chemeClr val="tx1"/>
                </a:solidFill>
              </a:rPr>
              <a:t>Документирование</a:t>
            </a:r>
            <a:r>
              <a:rPr lang="ru-RU" sz="2200" dirty="0" smtClean="0">
                <a:solidFill>
                  <a:schemeClr val="tx1"/>
                </a:solidFill>
              </a:rPr>
              <a:t> </a:t>
            </a:r>
            <a:r>
              <a:rPr lang="ru-RU" sz="2200" dirty="0">
                <a:solidFill>
                  <a:schemeClr val="tx1"/>
                </a:solidFill>
              </a:rPr>
              <a:t>результатов </a:t>
            </a:r>
            <a:r>
              <a:rPr lang="ru-RU" sz="2200" dirty="0" smtClean="0">
                <a:solidFill>
                  <a:schemeClr val="tx1"/>
                </a:solidFill>
              </a:rPr>
              <a:t>процедур</a:t>
            </a:r>
          </a:p>
          <a:p>
            <a:pPr marL="342900" indent="-342900" algn="ctr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200" b="1" dirty="0" err="1">
                <a:solidFill>
                  <a:schemeClr val="tx1"/>
                </a:solidFill>
              </a:rPr>
              <a:t>Прослеживаемость</a:t>
            </a:r>
            <a:r>
              <a:rPr lang="ru-RU" sz="2200" dirty="0">
                <a:solidFill>
                  <a:schemeClr val="tx1"/>
                </a:solidFill>
              </a:rPr>
              <a:t> </a:t>
            </a:r>
            <a:r>
              <a:rPr lang="ru-RU" sz="2200" dirty="0" smtClean="0">
                <a:solidFill>
                  <a:schemeClr val="tx1"/>
                </a:solidFill>
              </a:rPr>
              <a:t>данных</a:t>
            </a:r>
          </a:p>
          <a:p>
            <a:pPr marL="342900" indent="-342900" algn="ctr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chemeClr val="tx1"/>
                </a:solidFill>
              </a:rPr>
              <a:t>Надлежащее </a:t>
            </a:r>
            <a:r>
              <a:rPr lang="ru-RU" sz="2200" b="1" dirty="0" smtClean="0">
                <a:solidFill>
                  <a:schemeClr val="tx1"/>
                </a:solidFill>
              </a:rPr>
              <a:t>обучение</a:t>
            </a:r>
            <a:r>
              <a:rPr lang="ru-RU" sz="2200" dirty="0" smtClean="0">
                <a:solidFill>
                  <a:schemeClr val="tx1"/>
                </a:solidFill>
              </a:rPr>
              <a:t> вовлеченного персонала</a:t>
            </a:r>
          </a:p>
          <a:p>
            <a:pPr marL="342900" indent="-342900" algn="ctr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chemeClr val="tx1"/>
                </a:solidFill>
              </a:rPr>
              <a:t>Обеспечение </a:t>
            </a:r>
            <a:r>
              <a:rPr lang="ru-RU" sz="2200" b="1" dirty="0" smtClean="0">
                <a:solidFill>
                  <a:schemeClr val="tx1"/>
                </a:solidFill>
              </a:rPr>
              <a:t>взаимодействия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342900" indent="-342900" algn="ctr">
              <a:lnSpc>
                <a:spcPts val="2000"/>
              </a:lnSpc>
              <a:buFont typeface="Arial" panose="020B0604020202020204" pitchFamily="34" charset="0"/>
              <a:buChar char="•"/>
            </a:pPr>
            <a:endParaRPr lang="ru-RU" sz="2000" dirty="0">
              <a:solidFill>
                <a:schemeClr val="tx1"/>
              </a:solidFill>
            </a:endParaRPr>
          </a:p>
          <a:p>
            <a:pPr marL="342900" indent="-342900" algn="ctr">
              <a:lnSpc>
                <a:spcPts val="2000"/>
              </a:lnSpc>
              <a:buFont typeface="Arial" panose="020B0604020202020204" pitchFamily="34" charset="0"/>
              <a:buChar char="•"/>
            </a:pP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90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" y="20638"/>
            <a:ext cx="7886700" cy="609600"/>
          </a:xfrm>
        </p:spPr>
        <p:txBody>
          <a:bodyPr>
            <a:normAutofit fontScale="90000"/>
          </a:bodyPr>
          <a:lstStyle/>
          <a:p>
            <a:pPr>
              <a:lnSpc>
                <a:spcPts val="2500"/>
              </a:lnSpc>
            </a:pPr>
            <a:r>
              <a:rPr lang="ru-RU" sz="2800" b="1" dirty="0" smtClean="0">
                <a:latin typeface="+mn-lt"/>
              </a:rPr>
              <a:t>Проблемные аспекты и направления совершенствования работы с сигналами</a:t>
            </a:r>
            <a:endParaRPr lang="ru-RU" sz="2800" b="1" dirty="0"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8375" y="1241601"/>
            <a:ext cx="2524125" cy="18097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22550" y="2362200"/>
            <a:ext cx="152400" cy="990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30981" y="659073"/>
            <a:ext cx="6305550" cy="1115303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Осознание ответственности ДРУ</a:t>
            </a:r>
          </a:p>
          <a:p>
            <a:pPr algn="ctr">
              <a:lnSpc>
                <a:spcPts val="2200"/>
              </a:lnSpc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Установление эффективного и конструктивного  взаимодействия между РО и ДРУ </a:t>
            </a:r>
          </a:p>
          <a:p>
            <a:pPr algn="ctr">
              <a:lnSpc>
                <a:spcPts val="2200"/>
              </a:lnSpc>
            </a:pPr>
            <a:r>
              <a:rPr lang="ru-RU" sz="2200" i="1" dirty="0" smtClean="0">
                <a:solidFill>
                  <a:schemeClr val="tx2">
                    <a:lumMod val="50000"/>
                  </a:schemeClr>
                </a:solidFill>
              </a:rPr>
              <a:t>(на сегодняшний день ~ 50 : 50) </a:t>
            </a:r>
            <a:endParaRPr lang="ru-RU" sz="2200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648469" y="1831550"/>
            <a:ext cx="6388602" cy="863155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Совершенствование и адаптация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методологии</a:t>
            </a:r>
          </a:p>
          <a:p>
            <a:pPr algn="ctr">
              <a:lnSpc>
                <a:spcPts val="2200"/>
              </a:lnSpc>
            </a:pPr>
            <a:r>
              <a:rPr lang="ru-RU" sz="2200" b="1" dirty="0" smtClean="0">
                <a:solidFill>
                  <a:srgbClr val="C00000"/>
                </a:solidFill>
              </a:rPr>
              <a:t>Документ 3-го уровня: Требования по процедуре оценки сигнала</a:t>
            </a:r>
          </a:p>
          <a:p>
            <a:pPr algn="ctr"/>
            <a:endParaRPr lang="ru-RU" sz="2000" i="1" dirty="0">
              <a:solidFill>
                <a:srgbClr val="C0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52534" y="3957020"/>
            <a:ext cx="8660621" cy="577777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Развитие </a:t>
            </a: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/ 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объединение многопрофильного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экспертного потенциала</a:t>
            </a:r>
          </a:p>
          <a:p>
            <a:pPr algn="ctr">
              <a:lnSpc>
                <a:spcPts val="2200"/>
              </a:lnSpc>
            </a:pP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Объединение процедур управления сигналами в ЕАЭС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381311" y="4596914"/>
            <a:ext cx="6323012" cy="381922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400"/>
              </a:lnSpc>
            </a:pP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Гармонизация подходов 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к управлению сигналами</a:t>
            </a:r>
            <a:endParaRPr lang="ru-RU" sz="2200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905000" y="3372032"/>
            <a:ext cx="6323012" cy="552296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Внедрение эффективного механизма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взаимодействия РО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29000" y="5030314"/>
            <a:ext cx="5163670" cy="312657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Внедрение </a:t>
            </a:r>
            <a:r>
              <a:rPr lang="en-US" sz="2200" b="1" dirty="0" err="1" smtClean="0">
                <a:solidFill>
                  <a:schemeClr val="tx2">
                    <a:lumMod val="50000"/>
                  </a:schemeClr>
                </a:solidFill>
              </a:rPr>
              <a:t>MedDRA</a:t>
            </a:r>
            <a:r>
              <a:rPr lang="en-US" sz="22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терминологии </a:t>
            </a:r>
          </a:p>
          <a:p>
            <a:pPr algn="ctr"/>
            <a:endParaRPr lang="ru-RU" sz="2000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52534" y="5440466"/>
            <a:ext cx="8456612" cy="554709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lnSpc>
                <a:spcPts val="2200"/>
              </a:lnSpc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Формирование условий недопустимости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использования ФН в рамках конкурентной борьбы</a:t>
            </a:r>
          </a:p>
          <a:p>
            <a:pPr algn="ctr"/>
            <a:endParaRPr lang="ru-RU" sz="2000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80459" y="2788456"/>
            <a:ext cx="8456612" cy="541010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lnSpc>
                <a:spcPts val="2200"/>
              </a:lnSpc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Совершенствование методологии работы с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сигналами о терапевтической неэффективности</a:t>
            </a:r>
          </a:p>
          <a:p>
            <a:pPr algn="ctr"/>
            <a:endParaRPr lang="ru-RU" sz="2000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99503" y="6063358"/>
            <a:ext cx="8362673" cy="562511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lnSpc>
                <a:spcPts val="2200"/>
              </a:lnSpc>
            </a:pP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СМИ: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 взаимодействие, образование, ответственность, готовность к кризисной ситуации</a:t>
            </a:r>
            <a:endParaRPr lang="ru-RU" sz="2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2000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30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550" y="98140"/>
            <a:ext cx="7886700" cy="406413"/>
          </a:xfrm>
        </p:spPr>
        <p:txBody>
          <a:bodyPr>
            <a:noAutofit/>
          </a:bodyPr>
          <a:lstStyle/>
          <a:p>
            <a:pPr>
              <a:lnSpc>
                <a:spcPts val="2800"/>
              </a:lnSpc>
            </a:pPr>
            <a:r>
              <a:rPr lang="ru-RU" sz="2600" b="1" dirty="0" smtClean="0">
                <a:latin typeface="+mn-lt"/>
              </a:rPr>
              <a:t>ПООБ: изменения требований к содержанию</a:t>
            </a:r>
            <a:endParaRPr lang="ru-RU" sz="2600" b="1" dirty="0">
              <a:latin typeface="+mn-lt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2400" y="535385"/>
            <a:ext cx="7848600" cy="356137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tx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8.5.15 Сигналы: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 новые, рассматриваемые и завершенные</a:t>
            </a:r>
            <a:endParaRPr lang="ru-RU" sz="2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0440" y="996539"/>
            <a:ext cx="6035513" cy="351767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tx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8.5.16 Сигналы и оценка риска</a:t>
            </a:r>
            <a:endParaRPr lang="ru-RU" sz="2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01892" y="3158737"/>
            <a:ext cx="6019800" cy="319609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tx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8.5.17 Оценка пользы</a:t>
            </a:r>
            <a:endParaRPr lang="ru-RU" sz="2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79311" y="1407933"/>
            <a:ext cx="6934199" cy="346490"/>
          </a:xfrm>
          <a:prstGeom prst="round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ru-RU" sz="1800" dirty="0" smtClean="0">
                <a:solidFill>
                  <a:srgbClr val="111147"/>
                </a:solidFill>
              </a:rPr>
              <a:t>8.5.16.1 Обобщенная информация по проблемам по безопасности</a:t>
            </a:r>
            <a:endParaRPr lang="ru-RU" sz="1800" dirty="0">
              <a:solidFill>
                <a:srgbClr val="111147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069969" y="1750542"/>
            <a:ext cx="6419850" cy="472542"/>
          </a:xfrm>
          <a:prstGeom prst="round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ru-RU" sz="1800" dirty="0" smtClean="0">
                <a:solidFill>
                  <a:srgbClr val="111147"/>
                </a:solidFill>
              </a:rPr>
              <a:t>8.5.16.2 Оценка сигналов (отнесение к потенциальным, идентифицированным рискам, ложным сигналам)</a:t>
            </a:r>
            <a:endParaRPr lang="ru-RU" sz="1800" dirty="0">
              <a:solidFill>
                <a:srgbClr val="111147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682245" y="2209384"/>
            <a:ext cx="6276339" cy="323633"/>
          </a:xfrm>
          <a:prstGeom prst="round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ru-RU" sz="1800" dirty="0" smtClean="0">
                <a:solidFill>
                  <a:srgbClr val="111147"/>
                </a:solidFill>
              </a:rPr>
              <a:t>8.5.16.3 Оценка рисков и новой информации</a:t>
            </a:r>
            <a:endParaRPr lang="ru-RU" sz="1800" dirty="0">
              <a:solidFill>
                <a:srgbClr val="111147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98748" y="2497464"/>
            <a:ext cx="8591848" cy="593913"/>
          </a:xfrm>
          <a:prstGeom prst="round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ru-RU" sz="1800" dirty="0" smtClean="0">
                <a:solidFill>
                  <a:srgbClr val="111147"/>
                </a:solidFill>
              </a:rPr>
              <a:t>8.5.16.4 Характеристика </a:t>
            </a:r>
            <a:r>
              <a:rPr lang="ru-RU" dirty="0">
                <a:solidFill>
                  <a:srgbClr val="111147"/>
                </a:solidFill>
              </a:rPr>
              <a:t>рисков (характеристика важных идентифицированных и важных потенциальных рисков на основании кумулятивных </a:t>
            </a:r>
            <a:r>
              <a:rPr lang="ru-RU" dirty="0" smtClean="0">
                <a:solidFill>
                  <a:srgbClr val="111147"/>
                </a:solidFill>
              </a:rPr>
              <a:t>данных)</a:t>
            </a:r>
            <a:endParaRPr lang="ru-RU" dirty="0">
              <a:solidFill>
                <a:srgbClr val="111147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66800" y="3469111"/>
            <a:ext cx="7772400" cy="504056"/>
          </a:xfrm>
          <a:prstGeom prst="round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ru-RU" sz="1800" dirty="0" smtClean="0">
                <a:solidFill>
                  <a:srgbClr val="111147"/>
                </a:solidFill>
              </a:rPr>
              <a:t>8.5.17.1 Важная базисная информация по эффективности в ходе КИ и применения в медицинской практике </a:t>
            </a:r>
            <a:endParaRPr lang="ru-RU" sz="1800" dirty="0">
              <a:solidFill>
                <a:srgbClr val="111147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01892" y="3958734"/>
            <a:ext cx="8534399" cy="504056"/>
          </a:xfrm>
          <a:prstGeom prst="round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ru-RU" sz="1800" dirty="0" smtClean="0">
                <a:solidFill>
                  <a:srgbClr val="111147"/>
                </a:solidFill>
              </a:rPr>
              <a:t>8.5.17.2 Новая выявленная информация по эффективности в ходе КИ и применения в медицинской практике </a:t>
            </a:r>
            <a:endParaRPr lang="ru-RU" sz="1800" dirty="0">
              <a:solidFill>
                <a:srgbClr val="111147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79625" y="4450810"/>
            <a:ext cx="6687852" cy="315708"/>
          </a:xfrm>
          <a:prstGeom prst="round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ru-RU" sz="1800" dirty="0" smtClean="0">
                <a:solidFill>
                  <a:srgbClr val="111147"/>
                </a:solidFill>
              </a:rPr>
              <a:t>8.5.17.3 Характеристика пользы </a:t>
            </a:r>
            <a:endParaRPr lang="ru-RU" sz="1800" dirty="0">
              <a:solidFill>
                <a:srgbClr val="111147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3667" y="4850023"/>
            <a:ext cx="7651816" cy="386969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tx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8.5.18 Интегрированный анализ соотношения польза-риск </a:t>
            </a:r>
            <a:endParaRPr lang="ru-RU" sz="2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25456" y="5256140"/>
            <a:ext cx="8113725" cy="504056"/>
          </a:xfrm>
          <a:prstGeom prst="round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ru-RU" sz="1800" dirty="0" smtClean="0">
                <a:solidFill>
                  <a:srgbClr val="111147"/>
                </a:solidFill>
              </a:rPr>
              <a:t>8.5.18.1 Контекст соотношения польза-риск  - медицинская потребность и важные альтернативы </a:t>
            </a:r>
            <a:endParaRPr lang="ru-RU" sz="1800" dirty="0">
              <a:solidFill>
                <a:srgbClr val="111147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15229" y="5732675"/>
            <a:ext cx="8591849" cy="808632"/>
          </a:xfrm>
          <a:prstGeom prst="round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endParaRPr lang="ru-RU" sz="1800" i="1" dirty="0" smtClean="0">
              <a:solidFill>
                <a:srgbClr val="111147"/>
              </a:solidFill>
            </a:endParaRPr>
          </a:p>
          <a:p>
            <a:pPr algn="ctr">
              <a:lnSpc>
                <a:spcPts val="1800"/>
              </a:lnSpc>
            </a:pPr>
            <a:r>
              <a:rPr lang="ru-RU" sz="1800" dirty="0" smtClean="0">
                <a:solidFill>
                  <a:srgbClr val="111147"/>
                </a:solidFill>
              </a:rPr>
              <a:t>8.5.18.2 Оценка процедуры анализа соотношения польза-риск: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ключевые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аспекты профиля эффективности, ключевые аспекты профиля безопасности, интегрированная оценка соотношения польза-риск. </a:t>
            </a:r>
          </a:p>
          <a:p>
            <a:pPr algn="ctr">
              <a:lnSpc>
                <a:spcPts val="1800"/>
              </a:lnSpc>
            </a:pPr>
            <a:endParaRPr lang="ru-RU" sz="1800" i="1" dirty="0">
              <a:solidFill>
                <a:srgbClr val="111147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-2357" y="6471031"/>
            <a:ext cx="7651816" cy="386969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tx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8.5.19 Заключение и действия</a:t>
            </a:r>
            <a:endParaRPr lang="ru-RU" sz="22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12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839200" cy="533400"/>
          </a:xfrm>
        </p:spPr>
        <p:txBody>
          <a:bodyPr>
            <a:normAutofit fontScale="90000"/>
          </a:bodyPr>
          <a:lstStyle/>
          <a:p>
            <a:pPr>
              <a:lnSpc>
                <a:spcPts val="3000"/>
              </a:lnSpc>
            </a:pPr>
            <a:r>
              <a:rPr lang="ru-RU" b="1" dirty="0" smtClean="0">
                <a:latin typeface="+mn-lt"/>
              </a:rPr>
              <a:t>ПООБ: внедрение и направления совершенствования </a:t>
            </a:r>
            <a:endParaRPr lang="ru-RU" b="1" dirty="0">
              <a:latin typeface="+mn-lt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52400" y="914400"/>
            <a:ext cx="7315200" cy="2514600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endParaRPr lang="ru-RU" sz="2200" b="1" dirty="0" smtClean="0">
              <a:solidFill>
                <a:srgbClr val="C00000"/>
              </a:solidFill>
            </a:endParaRPr>
          </a:p>
          <a:p>
            <a:pPr algn="ctr">
              <a:lnSpc>
                <a:spcPts val="2200"/>
              </a:lnSpc>
            </a:pPr>
            <a:r>
              <a:rPr lang="ru-RU" sz="2200" b="1" dirty="0" smtClean="0">
                <a:solidFill>
                  <a:srgbClr val="C00000"/>
                </a:solidFill>
              </a:rPr>
              <a:t>РО ЕАЭС:</a:t>
            </a:r>
          </a:p>
          <a:p>
            <a:pPr marL="342900" indent="-342900" algn="ctr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Формирование и согласование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перечня по представлению ПООБ</a:t>
            </a:r>
          </a:p>
          <a:p>
            <a:pPr marL="342900" indent="-342900" algn="ctr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C00000"/>
                </a:solidFill>
              </a:rPr>
              <a:t>Документ 3-го уровня: </a:t>
            </a:r>
            <a:r>
              <a:rPr lang="ru-RU" sz="2200" b="1" dirty="0" smtClean="0">
                <a:solidFill>
                  <a:srgbClr val="C00000"/>
                </a:solidFill>
              </a:rPr>
              <a:t>Требования по оценке ПООБ</a:t>
            </a:r>
          </a:p>
          <a:p>
            <a:pPr marL="342900" indent="-342900" algn="ctr">
              <a:lnSpc>
                <a:spcPts val="2200"/>
              </a:lnSpc>
              <a:buClr>
                <a:schemeClr val="tx2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Распределение экспертных работ</a:t>
            </a:r>
          </a:p>
          <a:p>
            <a:pPr marL="342900" indent="-342900" algn="ctr">
              <a:lnSpc>
                <a:spcPts val="2200"/>
              </a:lnSpc>
              <a:buClr>
                <a:schemeClr val="tx2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Формирование единых подходов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по методологии оценки соотношения польза-риск</a:t>
            </a:r>
          </a:p>
          <a:p>
            <a:pPr algn="ctr">
              <a:lnSpc>
                <a:spcPts val="2200"/>
              </a:lnSpc>
            </a:pPr>
            <a:r>
              <a:rPr lang="ru-RU" sz="2200" b="1" dirty="0" smtClean="0">
                <a:solidFill>
                  <a:srgbClr val="C00000"/>
                </a:solidFill>
              </a:rPr>
              <a:t> </a:t>
            </a:r>
            <a:endParaRPr lang="ru-RU" sz="2200" b="1" dirty="0">
              <a:solidFill>
                <a:srgbClr val="C0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00200" y="3962400"/>
            <a:ext cx="7315200" cy="2209800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endParaRPr lang="ru-RU" sz="2200" b="1" dirty="0" smtClean="0">
              <a:solidFill>
                <a:srgbClr val="C00000"/>
              </a:solidFill>
            </a:endParaRPr>
          </a:p>
          <a:p>
            <a:pPr algn="ctr">
              <a:lnSpc>
                <a:spcPts val="2200"/>
              </a:lnSpc>
            </a:pPr>
            <a:r>
              <a:rPr lang="ru-RU" sz="2200" b="1" dirty="0" smtClean="0">
                <a:solidFill>
                  <a:srgbClr val="C00000"/>
                </a:solidFill>
              </a:rPr>
              <a:t>ДРУ ЕАЭС:</a:t>
            </a:r>
          </a:p>
          <a:p>
            <a:pPr marL="342900" indent="-342900" algn="ctr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Повышение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качества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 подготовки ПООБ</a:t>
            </a:r>
            <a:endParaRPr lang="ru-RU" sz="2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 algn="ctr">
              <a:lnSpc>
                <a:spcPts val="2200"/>
              </a:lnSpc>
              <a:buClr>
                <a:schemeClr val="tx2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Формирование и развитие потенциала 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по работе с 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сигналами </a:t>
            </a:r>
            <a:endParaRPr lang="ru-RU" sz="2200" b="1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 algn="ctr">
              <a:lnSpc>
                <a:spcPts val="2200"/>
              </a:lnSpc>
              <a:buClr>
                <a:schemeClr val="tx2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Внедрение современного научно-обоснованного подхода 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при формировании разделов оценки риска, пользы и соотношения польза-риск</a:t>
            </a:r>
          </a:p>
          <a:p>
            <a:pPr algn="ctr">
              <a:lnSpc>
                <a:spcPts val="2200"/>
              </a:lnSpc>
            </a:pPr>
            <a:r>
              <a:rPr lang="ru-RU" sz="2200" b="1" dirty="0" smtClean="0">
                <a:solidFill>
                  <a:srgbClr val="C00000"/>
                </a:solidFill>
              </a:rPr>
              <a:t> </a:t>
            </a:r>
            <a:endParaRPr lang="ru-RU" sz="2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637" y="76200"/>
            <a:ext cx="8610600" cy="526925"/>
          </a:xfrm>
        </p:spPr>
        <p:txBody>
          <a:bodyPr>
            <a:noAutofit/>
          </a:bodyPr>
          <a:lstStyle/>
          <a:p>
            <a:pPr>
              <a:lnSpc>
                <a:spcPts val="2500"/>
              </a:lnSpc>
            </a:pPr>
            <a:r>
              <a:rPr lang="ru-RU" sz="2600" b="1" dirty="0">
                <a:latin typeface="+mn-lt"/>
              </a:rPr>
              <a:t>ПУР: практическая реализация </a:t>
            </a:r>
            <a:r>
              <a:rPr lang="ru-RU" sz="2600" b="1" dirty="0" err="1">
                <a:latin typeface="+mn-lt"/>
              </a:rPr>
              <a:t>проактивной</a:t>
            </a:r>
            <a:r>
              <a:rPr lang="ru-RU" sz="2600" b="1" dirty="0">
                <a:latin typeface="+mn-lt"/>
              </a:rPr>
              <a:t> стратегии минимизации риска</a:t>
            </a:r>
            <a:endParaRPr lang="ru-RU" sz="2600" b="1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/>
          </p:nvPr>
        </p:nvGraphicFramePr>
        <p:xfrm>
          <a:off x="630810" y="1292796"/>
          <a:ext cx="7696200" cy="50635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4517992" y="1257808"/>
            <a:ext cx="4495800" cy="533400"/>
          </a:xfrm>
          <a:prstGeom prst="roundRect">
            <a:avLst/>
          </a:prstGeom>
          <a:noFill/>
          <a:ln w="12700">
            <a:solidFill>
              <a:schemeClr val="tx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II.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Спецификация по безопасности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191000" y="5677751"/>
            <a:ext cx="4038600" cy="457200"/>
          </a:xfrm>
          <a:prstGeom prst="roundRect">
            <a:avLst/>
          </a:prstGeom>
          <a:noFill/>
          <a:ln w="12700">
            <a:solidFill>
              <a:schemeClr val="tx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III.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План по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</a:rPr>
              <a:t>фармаконадзору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26361" y="6134951"/>
            <a:ext cx="5865239" cy="586525"/>
          </a:xfrm>
          <a:prstGeom prst="roundRect">
            <a:avLst/>
          </a:prstGeom>
          <a:noFill/>
          <a:ln w="12700">
            <a:solidFill>
              <a:schemeClr val="tx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IV.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Планирование пострегистрационных исследований эффективности 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3400" y="5545523"/>
            <a:ext cx="3812749" cy="457200"/>
          </a:xfrm>
          <a:prstGeom prst="roundRect">
            <a:avLst/>
          </a:prstGeom>
          <a:noFill/>
          <a:ln w="12700">
            <a:solidFill>
              <a:schemeClr val="tx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V.</a:t>
            </a:r>
            <a:r>
              <a:rPr lang="en-US" sz="22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Меры минимизации риска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4384" y="773719"/>
            <a:ext cx="8947216" cy="65084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ru-RU" sz="2000" b="1" dirty="0" smtClean="0">
                <a:solidFill>
                  <a:srgbClr val="C00000"/>
                </a:solidFill>
              </a:rPr>
              <a:t>Основная цель: </a:t>
            </a:r>
            <a:r>
              <a:rPr lang="ru-RU" sz="2000" dirty="0" smtClean="0">
                <a:solidFill>
                  <a:srgbClr val="C00000"/>
                </a:solidFill>
              </a:rPr>
              <a:t>обеспечение </a:t>
            </a:r>
            <a:r>
              <a:rPr lang="ru-RU" sz="2000" dirty="0">
                <a:solidFill>
                  <a:srgbClr val="C00000"/>
                </a:solidFill>
              </a:rPr>
              <a:t>применения при максимально возможном </a:t>
            </a:r>
            <a:r>
              <a:rPr lang="ru-RU" sz="2000" b="1" dirty="0">
                <a:solidFill>
                  <a:srgbClr val="C00000"/>
                </a:solidFill>
              </a:rPr>
              <a:t>превышении пользы над риском 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550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839200" cy="533400"/>
          </a:xfrm>
        </p:spPr>
        <p:txBody>
          <a:bodyPr>
            <a:normAutofit fontScale="90000"/>
          </a:bodyPr>
          <a:lstStyle/>
          <a:p>
            <a:pPr>
              <a:lnSpc>
                <a:spcPts val="3000"/>
              </a:lnSpc>
            </a:pPr>
            <a:r>
              <a:rPr lang="ru-RU" b="1" dirty="0" smtClean="0">
                <a:latin typeface="+mn-lt"/>
              </a:rPr>
              <a:t>ПУР: внедрение и направления совершенствования </a:t>
            </a:r>
            <a:endParaRPr lang="ru-RU" b="1" dirty="0">
              <a:latin typeface="+mn-lt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52400" y="685800"/>
            <a:ext cx="8001000" cy="2895600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endParaRPr lang="ru-RU" sz="2200" b="1" dirty="0" smtClean="0">
              <a:solidFill>
                <a:srgbClr val="C00000"/>
              </a:solidFill>
            </a:endParaRPr>
          </a:p>
          <a:p>
            <a:pPr algn="ctr">
              <a:lnSpc>
                <a:spcPts val="2200"/>
              </a:lnSpc>
            </a:pPr>
            <a:r>
              <a:rPr lang="ru-RU" sz="2200" b="1" dirty="0" smtClean="0">
                <a:solidFill>
                  <a:srgbClr val="C00000"/>
                </a:solidFill>
              </a:rPr>
              <a:t>РО ЕАЭС:</a:t>
            </a:r>
          </a:p>
          <a:p>
            <a:pPr marL="342900" indent="-342900" algn="ctr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C00000"/>
                </a:solidFill>
              </a:rPr>
              <a:t>Документ 3-го уровня: </a:t>
            </a:r>
            <a:r>
              <a:rPr lang="ru-RU" sz="2200" b="1" dirty="0" smtClean="0">
                <a:solidFill>
                  <a:srgbClr val="C00000"/>
                </a:solidFill>
              </a:rPr>
              <a:t>Требования по оценке ПУР</a:t>
            </a:r>
            <a:endParaRPr lang="ru-RU" sz="2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 algn="ctr">
              <a:lnSpc>
                <a:spcPts val="2200"/>
              </a:lnSpc>
              <a:buClr>
                <a:schemeClr val="tx2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Формирование единых подходов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при согласовании спецификации по безопасности, плана по </a:t>
            </a:r>
            <a:r>
              <a:rPr lang="ru-RU" sz="2200" b="1" dirty="0" err="1">
                <a:solidFill>
                  <a:schemeClr val="tx2">
                    <a:lumMod val="50000"/>
                  </a:schemeClr>
                </a:solidFill>
              </a:rPr>
              <a:t>фармаконадзору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 и ММР</a:t>
            </a:r>
          </a:p>
          <a:p>
            <a:pPr marL="342900" indent="-342900" algn="ctr">
              <a:lnSpc>
                <a:spcPts val="2200"/>
              </a:lnSpc>
              <a:buClr>
                <a:schemeClr val="tx2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Распределение экспертных работ</a:t>
            </a:r>
          </a:p>
          <a:p>
            <a:pPr marL="342900" indent="-342900" algn="ctr">
              <a:lnSpc>
                <a:spcPts val="2200"/>
              </a:lnSpc>
              <a:buClr>
                <a:schemeClr val="tx2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Обеспечение публичного доступа к резюме ПУР</a:t>
            </a:r>
          </a:p>
          <a:p>
            <a:pPr marL="342900" indent="-342900" algn="ctr">
              <a:lnSpc>
                <a:spcPts val="2200"/>
              </a:lnSpc>
              <a:buClr>
                <a:schemeClr val="tx2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Обеспечение последующего контроля за выполнением ПУР</a:t>
            </a:r>
          </a:p>
          <a:p>
            <a:pPr algn="ctr">
              <a:lnSpc>
                <a:spcPts val="2200"/>
              </a:lnSpc>
            </a:pPr>
            <a:r>
              <a:rPr lang="ru-RU" sz="2200" b="1" dirty="0" smtClean="0">
                <a:solidFill>
                  <a:srgbClr val="C00000"/>
                </a:solidFill>
              </a:rPr>
              <a:t> </a:t>
            </a:r>
            <a:endParaRPr lang="ru-RU" sz="2200" b="1" dirty="0">
              <a:solidFill>
                <a:srgbClr val="C0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66800" y="3886200"/>
            <a:ext cx="7880808" cy="2667000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endParaRPr lang="ru-RU" sz="2200" b="1" dirty="0" smtClean="0">
              <a:solidFill>
                <a:srgbClr val="C00000"/>
              </a:solidFill>
            </a:endParaRPr>
          </a:p>
          <a:p>
            <a:pPr algn="ctr">
              <a:lnSpc>
                <a:spcPts val="2200"/>
              </a:lnSpc>
            </a:pPr>
            <a:r>
              <a:rPr lang="ru-RU" sz="2200" b="1" dirty="0" smtClean="0">
                <a:solidFill>
                  <a:srgbClr val="C00000"/>
                </a:solidFill>
              </a:rPr>
              <a:t>ДРУ ЕАЭС:</a:t>
            </a:r>
          </a:p>
          <a:p>
            <a:pPr marL="342900" indent="-342900" algn="ctr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Повышение экспертного уровня при подготовке ПУР</a:t>
            </a:r>
            <a:endParaRPr lang="ru-RU" sz="2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 algn="ctr">
              <a:lnSpc>
                <a:spcPts val="2200"/>
              </a:lnSpc>
              <a:buClr>
                <a:schemeClr val="tx2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Формирование и развитие потенциала выявления и управления сигналами </a:t>
            </a:r>
            <a:endParaRPr lang="ru-RU" sz="2200" b="1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 algn="ctr">
              <a:lnSpc>
                <a:spcPts val="2200"/>
              </a:lnSpc>
              <a:buClr>
                <a:schemeClr val="tx2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Внедрение современного научно-обоснованного подхода 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при разработке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спецификации по безопасности, плана по </a:t>
            </a:r>
            <a:r>
              <a:rPr lang="ru-RU" sz="2200" b="1" dirty="0" err="1">
                <a:solidFill>
                  <a:schemeClr val="tx2">
                    <a:lumMod val="50000"/>
                  </a:schemeClr>
                </a:solidFill>
              </a:rPr>
              <a:t>фармаконадзору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 и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ММР</a:t>
            </a:r>
          </a:p>
          <a:p>
            <a:pPr marL="342900" indent="-342900" algn="ctr">
              <a:lnSpc>
                <a:spcPts val="2200"/>
              </a:lnSpc>
              <a:buClr>
                <a:schemeClr val="tx2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Обеспечение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контроля выполнения и эффективности ПУР</a:t>
            </a:r>
            <a:endParaRPr lang="ru-RU" sz="22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lnSpc>
                <a:spcPts val="2200"/>
              </a:lnSpc>
            </a:pPr>
            <a:r>
              <a:rPr lang="ru-RU" sz="2200" b="1" dirty="0" smtClean="0">
                <a:solidFill>
                  <a:srgbClr val="C00000"/>
                </a:solidFill>
              </a:rPr>
              <a:t> </a:t>
            </a:r>
            <a:endParaRPr lang="ru-RU" sz="2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19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886700" cy="473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+mn-lt"/>
              </a:rPr>
              <a:t>Обзор ПУР</a:t>
            </a:r>
            <a:endParaRPr lang="ru-RU" b="1" dirty="0">
              <a:latin typeface="+mn-lt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0176129"/>
              </p:ext>
            </p:extLst>
          </p:nvPr>
        </p:nvGraphicFramePr>
        <p:xfrm>
          <a:off x="-457200" y="1158874"/>
          <a:ext cx="6934200" cy="5699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Объект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2819053"/>
              </p:ext>
            </p:extLst>
          </p:nvPr>
        </p:nvGraphicFramePr>
        <p:xfrm>
          <a:off x="5829300" y="3352800"/>
          <a:ext cx="4572000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Объект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6809489"/>
              </p:ext>
            </p:extLst>
          </p:nvPr>
        </p:nvGraphicFramePr>
        <p:xfrm>
          <a:off x="5829300" y="0"/>
          <a:ext cx="4572000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39501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365" y="51679"/>
            <a:ext cx="7886700" cy="456469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+mn-lt"/>
              </a:rPr>
              <a:t>Структура критических замечаний по ПУР</a:t>
            </a:r>
            <a:endParaRPr lang="ru-RU" sz="2800" b="1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11" name="Диаграмма 10"/>
          <p:cNvGraphicFramePr/>
          <p:nvPr>
            <p:extLst/>
          </p:nvPr>
        </p:nvGraphicFramePr>
        <p:xfrm>
          <a:off x="5257800" y="3561064"/>
          <a:ext cx="3886200" cy="279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Скругленный прямоугольник 11"/>
          <p:cNvSpPr/>
          <p:nvPr/>
        </p:nvSpPr>
        <p:spPr>
          <a:xfrm>
            <a:off x="542364" y="609601"/>
            <a:ext cx="7077635" cy="421341"/>
          </a:xfrm>
          <a:prstGeom prst="roundRect">
            <a:avLst/>
          </a:prstGeom>
          <a:noFill/>
          <a:ln w="12700"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Неполные </a:t>
            </a:r>
            <a:r>
              <a:rPr lang="en-US" sz="2000" b="1" dirty="0" smtClean="0">
                <a:solidFill>
                  <a:schemeClr val="tx1"/>
                </a:solidFill>
              </a:rPr>
              <a:t>/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</a:rPr>
              <a:t>неактуализированные</a:t>
            </a:r>
            <a:r>
              <a:rPr lang="ru-RU" sz="2000" b="1" dirty="0" smtClean="0">
                <a:solidFill>
                  <a:schemeClr val="tx1"/>
                </a:solidFill>
              </a:rPr>
              <a:t> данные </a:t>
            </a:r>
            <a:r>
              <a:rPr lang="ru-RU" sz="2000" dirty="0" smtClean="0">
                <a:solidFill>
                  <a:schemeClr val="tx1"/>
                </a:solidFill>
              </a:rPr>
              <a:t>по разделам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42365" y="1097979"/>
            <a:ext cx="6705600" cy="514280"/>
          </a:xfrm>
          <a:prstGeom prst="roundRect">
            <a:avLst/>
          </a:prstGeom>
          <a:noFill/>
          <a:ln w="12700"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ru-RU" sz="2000" b="1" dirty="0" smtClean="0">
                <a:solidFill>
                  <a:schemeClr val="tx1"/>
                </a:solidFill>
              </a:rPr>
              <a:t>Неадекватная оценка </a:t>
            </a:r>
            <a:r>
              <a:rPr lang="ru-RU" sz="2000" dirty="0" smtClean="0">
                <a:solidFill>
                  <a:schemeClr val="tx1"/>
                </a:solidFill>
              </a:rPr>
              <a:t>ограничений </a:t>
            </a:r>
            <a:r>
              <a:rPr lang="ru-RU" sz="2000" b="1" dirty="0" smtClean="0">
                <a:solidFill>
                  <a:schemeClr val="tx1"/>
                </a:solidFill>
              </a:rPr>
              <a:t>данных</a:t>
            </a:r>
            <a:r>
              <a:rPr lang="ru-RU" sz="2000" dirty="0" smtClean="0">
                <a:solidFill>
                  <a:schemeClr val="tx1"/>
                </a:solidFill>
              </a:rPr>
              <a:t>, важных рисков </a:t>
            </a:r>
            <a:r>
              <a:rPr lang="en-US" sz="2000" dirty="0" smtClean="0">
                <a:solidFill>
                  <a:schemeClr val="tx1"/>
                </a:solidFill>
              </a:rPr>
              <a:t>/</a:t>
            </a:r>
            <a:r>
              <a:rPr lang="ru-RU" sz="2000" dirty="0" smtClean="0">
                <a:solidFill>
                  <a:schemeClr val="tx1"/>
                </a:solidFill>
              </a:rPr>
              <a:t>важной отсутствующей информации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3399" y="1698085"/>
            <a:ext cx="6714565" cy="1074901"/>
          </a:xfrm>
          <a:prstGeom prst="roundRect">
            <a:avLst/>
          </a:prstGeom>
          <a:noFill/>
          <a:ln w="12700"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ru-RU" sz="2000" b="1" dirty="0" smtClean="0">
                <a:solidFill>
                  <a:schemeClr val="tx1"/>
                </a:solidFill>
              </a:rPr>
              <a:t>Ненадлежащее понимание целей и методов </a:t>
            </a:r>
            <a:r>
              <a:rPr lang="ru-RU" sz="2000" b="1" dirty="0" err="1" smtClean="0">
                <a:solidFill>
                  <a:schemeClr val="tx1"/>
                </a:solidFill>
              </a:rPr>
              <a:t>фармаконадзора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(возможностей и ограничений), </a:t>
            </a:r>
            <a:r>
              <a:rPr lang="ru-RU" sz="2000" b="1" dirty="0" smtClean="0">
                <a:solidFill>
                  <a:schemeClr val="tx1"/>
                </a:solidFill>
              </a:rPr>
              <a:t>неадекватное рискам планирование </a:t>
            </a:r>
            <a:r>
              <a:rPr lang="ru-RU" sz="2000" dirty="0" smtClean="0">
                <a:solidFill>
                  <a:schemeClr val="tx1"/>
                </a:solidFill>
              </a:rPr>
              <a:t>мероприятий по </a:t>
            </a:r>
            <a:r>
              <a:rPr lang="ru-RU" sz="2000" dirty="0" err="1" smtClean="0">
                <a:solidFill>
                  <a:schemeClr val="tx1"/>
                </a:solidFill>
              </a:rPr>
              <a:t>фармаконадзору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33400" y="2858812"/>
            <a:ext cx="6248400" cy="600799"/>
          </a:xfrm>
          <a:prstGeom prst="roundRect">
            <a:avLst/>
          </a:prstGeom>
          <a:noFill/>
          <a:ln w="12700"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Ненадлежащее представление плана мероприятий по </a:t>
            </a:r>
            <a:r>
              <a:rPr lang="ru-RU" sz="2000" dirty="0" err="1" smtClean="0">
                <a:solidFill>
                  <a:schemeClr val="tx1"/>
                </a:solidFill>
              </a:rPr>
              <a:t>фармаконадзору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62591" y="4212931"/>
            <a:ext cx="5715000" cy="600799"/>
          </a:xfrm>
          <a:prstGeom prst="roundRect">
            <a:avLst/>
          </a:prstGeom>
          <a:noFill/>
          <a:ln w="12700"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ru-RU" sz="2000" b="1" dirty="0" smtClean="0">
                <a:solidFill>
                  <a:schemeClr val="tx1"/>
                </a:solidFill>
              </a:rPr>
              <a:t>Неадекватное рискам планирование мер минимизации риска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42365" y="4925596"/>
            <a:ext cx="5715000" cy="600799"/>
          </a:xfrm>
          <a:prstGeom prst="roundRect">
            <a:avLst/>
          </a:prstGeom>
          <a:noFill/>
          <a:ln w="12700"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Ненадлежащее представление </a:t>
            </a:r>
          </a:p>
          <a:p>
            <a:pPr algn="ctr">
              <a:lnSpc>
                <a:spcPts val="2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мер минимизации риска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42365" y="6172200"/>
            <a:ext cx="5715000" cy="499394"/>
          </a:xfrm>
          <a:prstGeom prst="roundRect">
            <a:avLst/>
          </a:prstGeom>
          <a:noFill/>
          <a:ln w="12700"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Неструктурированные данные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533399" y="3561064"/>
            <a:ext cx="6248400" cy="600799"/>
          </a:xfrm>
          <a:prstGeom prst="roundRect">
            <a:avLst/>
          </a:prstGeom>
          <a:noFill/>
          <a:ln w="12700"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Отсутствие мероприятий по оценке эффективности ММР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533399" y="5638261"/>
            <a:ext cx="5715000" cy="442343"/>
          </a:xfrm>
          <a:prstGeom prst="roundRect">
            <a:avLst/>
          </a:prstGeom>
          <a:noFill/>
          <a:ln w="12700"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ru-RU" sz="2000" b="1" dirty="0" smtClean="0">
                <a:solidFill>
                  <a:schemeClr val="tx1"/>
                </a:solidFill>
              </a:rPr>
              <a:t>Дискриминирующий подход по ММР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48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720" y="65761"/>
            <a:ext cx="8673479" cy="848639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Критические процессы в фармаконадзоре</a:t>
            </a:r>
            <a:endParaRPr lang="ru-RU" b="1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81001" y="5486400"/>
            <a:ext cx="8699544" cy="1320800"/>
          </a:xfrm>
          <a:prstGeom prst="roundRect">
            <a:avLst/>
          </a:prstGeom>
          <a:noFill/>
          <a:ln w="9525"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Информирование медицинских и фармацевтических работников, пациентов обо всех </a:t>
            </a:r>
            <a:r>
              <a:rPr lang="ru-RU" sz="2000" b="1" dirty="0" smtClean="0">
                <a:solidFill>
                  <a:schemeClr val="tx1"/>
                </a:solidFill>
              </a:rPr>
              <a:t>изменениях в оценке соотношения польза-риск</a:t>
            </a:r>
            <a:r>
              <a:rPr lang="ru-RU" sz="2000" dirty="0" smtClean="0">
                <a:solidFill>
                  <a:schemeClr val="tx1"/>
                </a:solidFill>
              </a:rPr>
              <a:t> и </a:t>
            </a:r>
            <a:r>
              <a:rPr lang="ru-RU" sz="2000" b="1" dirty="0" smtClean="0">
                <a:solidFill>
                  <a:schemeClr val="tx1"/>
                </a:solidFill>
              </a:rPr>
              <a:t>рекомендациях по применению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97477" y="3678625"/>
            <a:ext cx="8622541" cy="1579175"/>
          </a:xfrm>
          <a:prstGeom prst="roundRect">
            <a:avLst/>
          </a:prstGeom>
          <a:noFill/>
          <a:ln w="9525"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>
              <a:lnSpc>
                <a:spcPts val="2000"/>
              </a:lnSpc>
            </a:pPr>
            <a:r>
              <a:rPr lang="ru-RU" sz="2000" b="1" dirty="0" smtClean="0">
                <a:solidFill>
                  <a:srgbClr val="C00000"/>
                </a:solidFill>
              </a:rPr>
              <a:t>РО(УО)</a:t>
            </a:r>
            <a:r>
              <a:rPr lang="ru-RU" sz="2000" dirty="0" smtClean="0">
                <a:solidFill>
                  <a:srgbClr val="C00000"/>
                </a:solidFill>
              </a:rPr>
              <a:t>: </a:t>
            </a:r>
            <a:r>
              <a:rPr lang="ru-RU" sz="2000" dirty="0" smtClean="0">
                <a:solidFill>
                  <a:schemeClr val="tx1"/>
                </a:solidFill>
              </a:rPr>
              <a:t>взаимодействие, ответы на запросы, представление информации, информирование обо всех изменениях в оценке соотношения польза-риск</a:t>
            </a:r>
          </a:p>
          <a:p>
            <a:pPr algn="ctr">
              <a:lnSpc>
                <a:spcPts val="2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Выполнение требований в случае изменения регуляторного статуса</a:t>
            </a: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81000" y="1237922"/>
            <a:ext cx="8655496" cy="2323286"/>
          </a:xfrm>
          <a:prstGeom prst="roundRect">
            <a:avLst/>
          </a:prstGeom>
          <a:noFill/>
          <a:ln w="9525"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>
              <a:lnSpc>
                <a:spcPts val="2000"/>
              </a:lnSpc>
            </a:pPr>
            <a:r>
              <a:rPr lang="ru-RU" sz="2000" b="1" dirty="0" smtClean="0">
                <a:solidFill>
                  <a:srgbClr val="C00000"/>
                </a:solidFill>
              </a:rPr>
              <a:t>ЛС: </a:t>
            </a:r>
            <a:r>
              <a:rPr lang="ru-RU" sz="2000" dirty="0" smtClean="0">
                <a:solidFill>
                  <a:schemeClr val="tx1"/>
                </a:solidFill>
              </a:rPr>
              <a:t>Непрерывный мониторинг </a:t>
            </a:r>
            <a:r>
              <a:rPr lang="ru-RU" sz="2000" b="1" dirty="0" smtClean="0">
                <a:solidFill>
                  <a:schemeClr val="tx1"/>
                </a:solidFill>
              </a:rPr>
              <a:t>профиля безопасности и соотношения польза-риск</a:t>
            </a:r>
          </a:p>
          <a:p>
            <a:pPr algn="ctr">
              <a:lnSpc>
                <a:spcPts val="2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Внедрение, реализация и оценка </a:t>
            </a:r>
            <a:r>
              <a:rPr lang="ru-RU" sz="2000" b="1" dirty="0" smtClean="0">
                <a:solidFill>
                  <a:schemeClr val="tx1"/>
                </a:solidFill>
              </a:rPr>
              <a:t>системы управления рисками</a:t>
            </a:r>
          </a:p>
          <a:p>
            <a:pPr algn="ctr">
              <a:lnSpc>
                <a:spcPts val="2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Процедуры работы с </a:t>
            </a:r>
            <a:r>
              <a:rPr lang="ru-RU" sz="2000" b="1" dirty="0" smtClean="0">
                <a:solidFill>
                  <a:schemeClr val="tx1"/>
                </a:solidFill>
              </a:rPr>
              <a:t>ИСНЛР</a:t>
            </a:r>
          </a:p>
          <a:p>
            <a:pPr algn="ctr">
              <a:lnSpc>
                <a:spcPts val="2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Выявление и оценка </a:t>
            </a:r>
            <a:r>
              <a:rPr lang="ru-RU" sz="2000" b="1" dirty="0" smtClean="0">
                <a:solidFill>
                  <a:schemeClr val="tx1"/>
                </a:solidFill>
              </a:rPr>
              <a:t>сигналов</a:t>
            </a:r>
          </a:p>
          <a:p>
            <a:pPr algn="ctr">
              <a:lnSpc>
                <a:spcPts val="2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Разработка и представление </a:t>
            </a:r>
            <a:r>
              <a:rPr lang="ru-RU" sz="2000" b="1" dirty="0" smtClean="0">
                <a:solidFill>
                  <a:schemeClr val="tx1"/>
                </a:solidFill>
              </a:rPr>
              <a:t>ПОБ</a:t>
            </a:r>
          </a:p>
          <a:p>
            <a:pPr algn="ctr">
              <a:lnSpc>
                <a:spcPts val="2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Обеспечение соответствия информации в </a:t>
            </a:r>
            <a:r>
              <a:rPr lang="ru-RU" sz="2000" b="1" dirty="0" smtClean="0">
                <a:solidFill>
                  <a:schemeClr val="tx1"/>
                </a:solidFill>
              </a:rPr>
              <a:t>ИМП</a:t>
            </a: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16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208" y="93875"/>
            <a:ext cx="9079584" cy="619481"/>
          </a:xfrm>
        </p:spPr>
        <p:txBody>
          <a:bodyPr>
            <a:noAutofit/>
          </a:bodyPr>
          <a:lstStyle/>
          <a:p>
            <a:pPr>
              <a:lnSpc>
                <a:spcPts val="2700"/>
              </a:lnSpc>
            </a:pPr>
            <a:r>
              <a:rPr lang="ru-RU" sz="2800" b="1" dirty="0" smtClean="0">
                <a:solidFill>
                  <a:schemeClr val="tx1"/>
                </a:solidFill>
                <a:latin typeface="+mn-lt"/>
              </a:rPr>
              <a:t>Система </a:t>
            </a:r>
            <a:r>
              <a:rPr lang="ru-RU" sz="2800" b="1" dirty="0" err="1" smtClean="0">
                <a:solidFill>
                  <a:schemeClr val="tx1"/>
                </a:solidFill>
                <a:latin typeface="+mn-lt"/>
              </a:rPr>
              <a:t>фармаконадзора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</a:rPr>
              <a:t> в системе регулирования обращения лекарственных средств </a:t>
            </a:r>
            <a:endParaRPr lang="en-US" sz="2800" b="1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508016764"/>
              </p:ext>
            </p:extLst>
          </p:nvPr>
        </p:nvGraphicFramePr>
        <p:xfrm>
          <a:off x="32208" y="1447800"/>
          <a:ext cx="9111792" cy="401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Скругленный прямоугольник 7"/>
          <p:cNvSpPr/>
          <p:nvPr/>
        </p:nvSpPr>
        <p:spPr>
          <a:xfrm>
            <a:off x="304801" y="4469027"/>
            <a:ext cx="1219200" cy="52207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GLP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133600" y="4457700"/>
            <a:ext cx="1219200" cy="533400"/>
          </a:xfrm>
          <a:prstGeom prst="roundRect">
            <a:avLst/>
          </a:prstGeom>
          <a:solidFill>
            <a:srgbClr val="CA7342"/>
          </a:solidFill>
          <a:ln>
            <a:solidFill>
              <a:srgbClr val="CA73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GCP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633913" y="1588592"/>
            <a:ext cx="2327191" cy="476086"/>
          </a:xfrm>
          <a:prstGeom prst="roundRect">
            <a:avLst/>
          </a:prstGeom>
          <a:solidFill>
            <a:srgbClr val="D98479"/>
          </a:solidFill>
          <a:ln>
            <a:solidFill>
              <a:srgbClr val="C1A4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r>
              <a:rPr lang="ru-RU" sz="1600" dirty="0" smtClean="0">
                <a:solidFill>
                  <a:schemeClr val="tx1"/>
                </a:solidFill>
              </a:rPr>
              <a:t>Комплекс экспертных работ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91199" y="4457699"/>
            <a:ext cx="1219200" cy="533399"/>
          </a:xfrm>
          <a:prstGeom prst="roundRect">
            <a:avLst/>
          </a:prstGeom>
          <a:solidFill>
            <a:srgbClr val="D8C97E"/>
          </a:solidFill>
          <a:ln>
            <a:solidFill>
              <a:srgbClr val="B6AD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GMP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588574" y="4457699"/>
            <a:ext cx="1219200" cy="483973"/>
          </a:xfrm>
          <a:prstGeom prst="roundRect">
            <a:avLst/>
          </a:prstGeom>
          <a:solidFill>
            <a:srgbClr val="90B05C"/>
          </a:solidFill>
          <a:ln>
            <a:solidFill>
              <a:srgbClr val="90B0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GVP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316070" y="5275078"/>
            <a:ext cx="2582562" cy="617323"/>
          </a:xfrm>
          <a:prstGeom prst="roundRect">
            <a:avLst/>
          </a:prstGeom>
          <a:solidFill>
            <a:srgbClr val="D98479"/>
          </a:solidFill>
          <a:ln>
            <a:solidFill>
              <a:srgbClr val="B897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endParaRPr lang="ru-RU" sz="1600" dirty="0" smtClean="0">
              <a:solidFill>
                <a:schemeClr val="tx1"/>
              </a:solidFill>
            </a:endParaRPr>
          </a:p>
          <a:p>
            <a:pPr algn="ctr">
              <a:lnSpc>
                <a:spcPts val="1800"/>
              </a:lnSpc>
            </a:pPr>
            <a:r>
              <a:rPr lang="ru-RU" sz="1600" b="1" dirty="0" smtClean="0">
                <a:solidFill>
                  <a:schemeClr val="tx1"/>
                </a:solidFill>
              </a:rPr>
              <a:t>Законодательство в области регистрации ЛС </a:t>
            </a: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lnSpc>
                <a:spcPts val="1800"/>
              </a:lnSpc>
            </a:pP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295400" y="2177527"/>
            <a:ext cx="1219200" cy="413273"/>
          </a:xfrm>
          <a:prstGeom prst="roundRect">
            <a:avLst/>
          </a:prstGeom>
          <a:solidFill>
            <a:srgbClr val="D28960"/>
          </a:solidFill>
          <a:ln>
            <a:solidFill>
              <a:srgbClr val="D289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r>
              <a:rPr lang="ru-RU" sz="1600" dirty="0" smtClean="0">
                <a:solidFill>
                  <a:schemeClr val="tx1"/>
                </a:solidFill>
              </a:rPr>
              <a:t>Аккредитация баз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868270" y="1524000"/>
            <a:ext cx="1447800" cy="457200"/>
          </a:xfrm>
          <a:prstGeom prst="roundRect">
            <a:avLst/>
          </a:prstGeom>
          <a:solidFill>
            <a:srgbClr val="D28960"/>
          </a:solidFill>
          <a:ln>
            <a:solidFill>
              <a:srgbClr val="D289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r>
              <a:rPr lang="ru-RU" sz="1600" dirty="0" smtClean="0">
                <a:solidFill>
                  <a:schemeClr val="tx1"/>
                </a:solidFill>
              </a:rPr>
              <a:t>Экспертиза программ КИ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628900" y="2177527"/>
            <a:ext cx="1333499" cy="413274"/>
          </a:xfrm>
          <a:prstGeom prst="roundRect">
            <a:avLst/>
          </a:prstGeom>
          <a:solidFill>
            <a:srgbClr val="D28960"/>
          </a:solidFill>
          <a:ln>
            <a:solidFill>
              <a:srgbClr val="CA73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r>
              <a:rPr lang="ru-RU" sz="1600" dirty="0" err="1" smtClean="0">
                <a:solidFill>
                  <a:schemeClr val="tx1"/>
                </a:solidFill>
              </a:rPr>
              <a:t>Инспектиро</a:t>
            </a:r>
            <a:endParaRPr lang="ru-RU" sz="1600" dirty="0" smtClean="0">
              <a:solidFill>
                <a:schemeClr val="tx1"/>
              </a:solidFill>
            </a:endParaRPr>
          </a:p>
          <a:p>
            <a:pPr algn="ctr">
              <a:lnSpc>
                <a:spcPts val="1600"/>
              </a:lnSpc>
            </a:pPr>
            <a:r>
              <a:rPr lang="ru-RU" sz="1600" dirty="0" err="1">
                <a:solidFill>
                  <a:schemeClr val="tx1"/>
                </a:solidFill>
              </a:rPr>
              <a:t>в</a:t>
            </a:r>
            <a:r>
              <a:rPr lang="ru-RU" sz="1600" dirty="0" err="1" smtClean="0">
                <a:solidFill>
                  <a:schemeClr val="tx1"/>
                </a:solidFill>
              </a:rPr>
              <a:t>ание</a:t>
            </a:r>
            <a:r>
              <a:rPr lang="ru-RU" sz="1600" dirty="0" smtClean="0">
                <a:solidFill>
                  <a:schemeClr val="tx1"/>
                </a:solidFill>
              </a:rPr>
              <a:t> баз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795052" y="4469027"/>
            <a:ext cx="1202725" cy="522072"/>
          </a:xfrm>
          <a:prstGeom prst="roundRect">
            <a:avLst/>
          </a:prstGeom>
          <a:solidFill>
            <a:srgbClr val="D98479"/>
          </a:solidFill>
          <a:ln>
            <a:solidFill>
              <a:srgbClr val="B897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ru-RU" sz="2000" b="1" dirty="0" smtClean="0">
                <a:solidFill>
                  <a:schemeClr val="tx1"/>
                </a:solidFill>
              </a:rPr>
              <a:t>ГФ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5105399" y="2177527"/>
            <a:ext cx="1905000" cy="413274"/>
          </a:xfrm>
          <a:prstGeom prst="roundRect">
            <a:avLst/>
          </a:prstGeom>
          <a:solidFill>
            <a:srgbClr val="D8C97E"/>
          </a:solidFill>
          <a:ln>
            <a:solidFill>
              <a:srgbClr val="BD9D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r>
              <a:rPr lang="ru-RU" sz="1600" dirty="0" smtClean="0">
                <a:solidFill>
                  <a:schemeClr val="tx1"/>
                </a:solidFill>
              </a:rPr>
              <a:t>Инспектирование площадок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493991" y="5105403"/>
            <a:ext cx="2582562" cy="762000"/>
          </a:xfrm>
          <a:prstGeom prst="roundRect">
            <a:avLst/>
          </a:prstGeom>
          <a:solidFill>
            <a:srgbClr val="90B05C"/>
          </a:solidFill>
          <a:ln>
            <a:solidFill>
              <a:srgbClr val="90B0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endParaRPr lang="ru-RU" sz="1600" dirty="0" smtClean="0">
              <a:solidFill>
                <a:schemeClr val="tx1"/>
              </a:solidFill>
            </a:endParaRPr>
          </a:p>
          <a:p>
            <a:pPr algn="ctr">
              <a:lnSpc>
                <a:spcPts val="1800"/>
              </a:lnSpc>
            </a:pPr>
            <a:r>
              <a:rPr lang="ru-RU" sz="1600" b="1" dirty="0" smtClean="0">
                <a:solidFill>
                  <a:schemeClr val="tx1"/>
                </a:solidFill>
              </a:rPr>
              <a:t>Законодательство в области контроля качества ЛС </a:t>
            </a: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lnSpc>
                <a:spcPts val="1800"/>
              </a:lnSpc>
            </a:pP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6057899" y="1149347"/>
            <a:ext cx="3018654" cy="838202"/>
          </a:xfrm>
          <a:prstGeom prst="roundRect">
            <a:avLst/>
          </a:prstGeom>
          <a:solidFill>
            <a:srgbClr val="A7C17D"/>
          </a:solidFill>
          <a:ln>
            <a:solidFill>
              <a:srgbClr val="A7C1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endParaRPr lang="ru-RU" sz="1600" dirty="0" smtClean="0">
              <a:solidFill>
                <a:schemeClr val="tx1"/>
              </a:solidFill>
            </a:endParaRPr>
          </a:p>
          <a:p>
            <a:pPr algn="ctr">
              <a:lnSpc>
                <a:spcPts val="1600"/>
              </a:lnSpc>
            </a:pPr>
            <a:r>
              <a:rPr lang="ru-RU" sz="1600" dirty="0" smtClean="0">
                <a:solidFill>
                  <a:schemeClr val="tx1"/>
                </a:solidFill>
              </a:rPr>
              <a:t>Инспектирование СФ</a:t>
            </a:r>
          </a:p>
          <a:p>
            <a:pPr algn="ctr">
              <a:lnSpc>
                <a:spcPts val="1600"/>
              </a:lnSpc>
            </a:pPr>
            <a:r>
              <a:rPr lang="ru-RU" sz="1600" dirty="0" smtClean="0">
                <a:solidFill>
                  <a:schemeClr val="tx1"/>
                </a:solidFill>
              </a:rPr>
              <a:t>Контроль выполнения законодательства по ФН</a:t>
            </a:r>
          </a:p>
          <a:p>
            <a:pPr algn="ctr">
              <a:lnSpc>
                <a:spcPts val="1600"/>
              </a:lnSpc>
            </a:pPr>
            <a:r>
              <a:rPr lang="ru-RU" sz="1600" dirty="0" smtClean="0">
                <a:solidFill>
                  <a:schemeClr val="tx1"/>
                </a:solidFill>
              </a:rPr>
              <a:t>ПУР, ПООБ</a:t>
            </a:r>
          </a:p>
          <a:p>
            <a:pPr algn="ctr">
              <a:lnSpc>
                <a:spcPts val="1600"/>
              </a:lnSpc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7239000" y="2177527"/>
            <a:ext cx="1524000" cy="641874"/>
          </a:xfrm>
          <a:prstGeom prst="roundRect">
            <a:avLst/>
          </a:prstGeom>
          <a:solidFill>
            <a:srgbClr val="A7C17D"/>
          </a:solidFill>
          <a:ln>
            <a:solidFill>
              <a:srgbClr val="A7C1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r>
              <a:rPr lang="ru-RU" sz="1600" dirty="0" smtClean="0">
                <a:solidFill>
                  <a:schemeClr val="tx1"/>
                </a:solidFill>
              </a:rPr>
              <a:t>Система контроля качества</a:t>
            </a:r>
            <a:endParaRPr lang="ru-RU" sz="1600" dirty="0">
              <a:solidFill>
                <a:schemeClr val="tx1"/>
              </a:solidFill>
            </a:endParaRPr>
          </a:p>
        </p:txBody>
      </p:sp>
      <p:cxnSp>
        <p:nvCxnSpPr>
          <p:cNvPr id="33" name="Скругленная соединительная линия 32"/>
          <p:cNvCxnSpPr/>
          <p:nvPr/>
        </p:nvCxnSpPr>
        <p:spPr>
          <a:xfrm rot="5400000" flipH="1" flipV="1">
            <a:off x="857249" y="3943353"/>
            <a:ext cx="571503" cy="457199"/>
          </a:xfrm>
          <a:prstGeom prst="curvedConnector3">
            <a:avLst/>
          </a:prstGeom>
          <a:ln>
            <a:solidFill>
              <a:srgbClr val="CA734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Скругленная соединительная линия 36"/>
          <p:cNvCxnSpPr>
            <a:stCxn id="17" idx="0"/>
          </p:cNvCxnSpPr>
          <p:nvPr/>
        </p:nvCxnSpPr>
        <p:spPr>
          <a:xfrm rot="5400000" flipH="1" flipV="1">
            <a:off x="2686051" y="3943351"/>
            <a:ext cx="571499" cy="457200"/>
          </a:xfrm>
          <a:prstGeom prst="curvedConnector3">
            <a:avLst/>
          </a:prstGeom>
          <a:ln>
            <a:solidFill>
              <a:srgbClr val="D289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Скругленная соединительная линия 38"/>
          <p:cNvCxnSpPr/>
          <p:nvPr/>
        </p:nvCxnSpPr>
        <p:spPr>
          <a:xfrm rot="5400000" flipH="1" flipV="1">
            <a:off x="4319201" y="3954678"/>
            <a:ext cx="571498" cy="457200"/>
          </a:xfrm>
          <a:prstGeom prst="curvedConnector3">
            <a:avLst/>
          </a:prstGeom>
          <a:ln>
            <a:solidFill>
              <a:srgbClr val="D9847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Скругленная соединительная линия 43"/>
          <p:cNvCxnSpPr/>
          <p:nvPr/>
        </p:nvCxnSpPr>
        <p:spPr>
          <a:xfrm rot="5400000" flipH="1" flipV="1">
            <a:off x="4196667" y="4272865"/>
            <a:ext cx="1360270" cy="609601"/>
          </a:xfrm>
          <a:prstGeom prst="curvedConnector3">
            <a:avLst/>
          </a:prstGeom>
          <a:ln>
            <a:solidFill>
              <a:srgbClr val="D9847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Скругленная соединительная линия 48"/>
          <p:cNvCxnSpPr/>
          <p:nvPr/>
        </p:nvCxnSpPr>
        <p:spPr>
          <a:xfrm rot="5400000" flipH="1" flipV="1">
            <a:off x="6267450" y="4019550"/>
            <a:ext cx="571498" cy="304801"/>
          </a:xfrm>
          <a:prstGeom prst="curvedConnector3">
            <a:avLst/>
          </a:prstGeom>
          <a:ln>
            <a:solidFill>
              <a:srgbClr val="CFBC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Скругленная соединительная линия 50"/>
          <p:cNvCxnSpPr>
            <a:stCxn id="20" idx="0"/>
          </p:cNvCxnSpPr>
          <p:nvPr/>
        </p:nvCxnSpPr>
        <p:spPr>
          <a:xfrm rot="5400000" flipH="1" flipV="1">
            <a:off x="8097261" y="3975786"/>
            <a:ext cx="582826" cy="381000"/>
          </a:xfrm>
          <a:prstGeom prst="curvedConnector3">
            <a:avLst/>
          </a:prstGeom>
          <a:ln>
            <a:solidFill>
              <a:srgbClr val="90B05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Скругленная соединительная линия 54"/>
          <p:cNvCxnSpPr/>
          <p:nvPr/>
        </p:nvCxnSpPr>
        <p:spPr>
          <a:xfrm rot="5400000" flipH="1" flipV="1">
            <a:off x="7048500" y="4152903"/>
            <a:ext cx="1219200" cy="685800"/>
          </a:xfrm>
          <a:prstGeom prst="curvedConnector3">
            <a:avLst/>
          </a:prstGeom>
          <a:ln>
            <a:solidFill>
              <a:srgbClr val="90B05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Скругленная соединительная линия 60"/>
          <p:cNvCxnSpPr>
            <a:stCxn id="25" idx="2"/>
          </p:cNvCxnSpPr>
          <p:nvPr/>
        </p:nvCxnSpPr>
        <p:spPr>
          <a:xfrm rot="16200000" flipH="1">
            <a:off x="1905000" y="2590800"/>
            <a:ext cx="457200" cy="457200"/>
          </a:xfrm>
          <a:prstGeom prst="curvedConnector3">
            <a:avLst/>
          </a:prstGeom>
          <a:ln>
            <a:solidFill>
              <a:srgbClr val="D289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Скругленная соединительная линия 62"/>
          <p:cNvCxnSpPr>
            <a:stCxn id="27" idx="2"/>
          </p:cNvCxnSpPr>
          <p:nvPr/>
        </p:nvCxnSpPr>
        <p:spPr>
          <a:xfrm rot="5400000">
            <a:off x="2847976" y="2600325"/>
            <a:ext cx="457199" cy="438150"/>
          </a:xfrm>
          <a:prstGeom prst="curvedConnector3">
            <a:avLst/>
          </a:prstGeom>
          <a:ln>
            <a:solidFill>
              <a:srgbClr val="D289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5" name="Скругленная соединительная линия 1024"/>
          <p:cNvCxnSpPr>
            <a:stCxn id="26" idx="2"/>
          </p:cNvCxnSpPr>
          <p:nvPr/>
        </p:nvCxnSpPr>
        <p:spPr>
          <a:xfrm rot="5400000">
            <a:off x="2058770" y="2514600"/>
            <a:ext cx="1066800" cy="12700"/>
          </a:xfrm>
          <a:prstGeom prst="curvedConnector3">
            <a:avLst/>
          </a:prstGeom>
          <a:ln>
            <a:solidFill>
              <a:srgbClr val="D289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8" name="Скругленная соединительная линия 1027"/>
          <p:cNvCxnSpPr>
            <a:stCxn id="18" idx="2"/>
          </p:cNvCxnSpPr>
          <p:nvPr/>
        </p:nvCxnSpPr>
        <p:spPr>
          <a:xfrm rot="5400000">
            <a:off x="4064085" y="2340902"/>
            <a:ext cx="1009649" cy="457201"/>
          </a:xfrm>
          <a:prstGeom prst="curvedConnector3">
            <a:avLst/>
          </a:prstGeom>
          <a:ln>
            <a:solidFill>
              <a:srgbClr val="D9847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0" name="Скругленная соединительная линия 1029"/>
          <p:cNvCxnSpPr>
            <a:stCxn id="29" idx="2"/>
          </p:cNvCxnSpPr>
          <p:nvPr/>
        </p:nvCxnSpPr>
        <p:spPr>
          <a:xfrm rot="16200000" flipH="1">
            <a:off x="6000749" y="2647950"/>
            <a:ext cx="457199" cy="342899"/>
          </a:xfrm>
          <a:prstGeom prst="curvedConnector3">
            <a:avLst/>
          </a:prstGeom>
          <a:ln>
            <a:solidFill>
              <a:srgbClr val="CFBC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2" name="Скругленная соединительная линия 1031"/>
          <p:cNvCxnSpPr>
            <a:stCxn id="32" idx="2"/>
          </p:cNvCxnSpPr>
          <p:nvPr/>
        </p:nvCxnSpPr>
        <p:spPr>
          <a:xfrm rot="16200000" flipH="1">
            <a:off x="7985288" y="2835113"/>
            <a:ext cx="228598" cy="197174"/>
          </a:xfrm>
          <a:prstGeom prst="curvedConnector3">
            <a:avLst/>
          </a:prstGeom>
          <a:ln>
            <a:solidFill>
              <a:srgbClr val="90B05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4" name="Скругленная соединительная линия 1033"/>
          <p:cNvCxnSpPr/>
          <p:nvPr/>
        </p:nvCxnSpPr>
        <p:spPr>
          <a:xfrm rot="16200000" flipH="1">
            <a:off x="6776616" y="2275912"/>
            <a:ext cx="1060447" cy="483725"/>
          </a:xfrm>
          <a:prstGeom prst="curvedConnector3">
            <a:avLst/>
          </a:prstGeom>
          <a:ln>
            <a:solidFill>
              <a:srgbClr val="90B05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7626675" y="4322193"/>
            <a:ext cx="1142997" cy="783210"/>
          </a:xfrm>
          <a:prstGeom prst="ellipse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4472611" y="6070935"/>
            <a:ext cx="3725562" cy="689658"/>
          </a:xfrm>
          <a:prstGeom prst="roundRect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endParaRPr lang="ru-RU" sz="1600" dirty="0" smtClean="0">
              <a:solidFill>
                <a:schemeClr val="tx1"/>
              </a:solidFill>
            </a:endParaRPr>
          </a:p>
          <a:p>
            <a:pPr algn="ctr">
              <a:lnSpc>
                <a:spcPts val="1600"/>
              </a:lnSpc>
            </a:pPr>
            <a:r>
              <a:rPr lang="ru-RU" sz="1600" b="1" dirty="0" smtClean="0">
                <a:solidFill>
                  <a:schemeClr val="tx1"/>
                </a:solidFill>
              </a:rPr>
              <a:t>Основной инструмент пострегистрационного мониторинга на протяжении всего ЖЦ</a:t>
            </a:r>
            <a:endParaRPr lang="ru-RU" sz="1600" b="1" dirty="0" smtClean="0">
              <a:solidFill>
                <a:schemeClr val="bg1"/>
              </a:solidFill>
            </a:endParaRPr>
          </a:p>
          <a:p>
            <a:pPr algn="ctr">
              <a:lnSpc>
                <a:spcPts val="1800"/>
              </a:lnSpc>
            </a:pPr>
            <a:endParaRPr lang="ru-RU" sz="2000" b="1" dirty="0">
              <a:solidFill>
                <a:schemeClr val="bg1"/>
              </a:solidFill>
            </a:endParaRPr>
          </a:p>
        </p:txBody>
      </p:sp>
      <p:cxnSp>
        <p:nvCxnSpPr>
          <p:cNvPr id="12" name="Скругленная соединительная линия 11"/>
          <p:cNvCxnSpPr/>
          <p:nvPr/>
        </p:nvCxnSpPr>
        <p:spPr>
          <a:xfrm rot="5400000" flipH="1" flipV="1">
            <a:off x="6524613" y="4801485"/>
            <a:ext cx="1080230" cy="1458671"/>
          </a:xfrm>
          <a:prstGeom prst="curvedConnector3">
            <a:avLst/>
          </a:prstGeom>
          <a:ln>
            <a:solidFill>
              <a:srgbClr val="C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9664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778" y="85174"/>
            <a:ext cx="8686800" cy="32067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+mn-lt"/>
              </a:rPr>
              <a:t>Инспектирование: инструмент контроля соответствия </a:t>
            </a:r>
            <a:r>
              <a:rPr lang="en-US" sz="2800" b="1" dirty="0" smtClean="0">
                <a:latin typeface="+mn-lt"/>
              </a:rPr>
              <a:t>GVP</a:t>
            </a:r>
            <a:endParaRPr lang="ru-RU" sz="2800" b="1" dirty="0"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685800"/>
            <a:ext cx="1137979" cy="152408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1823779" y="574614"/>
            <a:ext cx="7320221" cy="395552"/>
          </a:xfrm>
          <a:prstGeom prst="roundRect">
            <a:avLst/>
          </a:prstGeom>
          <a:solidFill>
            <a:schemeClr val="bg2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Определены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типы инспекций и факторы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при их планировании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18979" y="1023926"/>
            <a:ext cx="4495800" cy="403226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Плановые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(риск-ориентированный подход)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324716" y="1374960"/>
            <a:ext cx="4572000" cy="396874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Внеплановые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(инициирующие факторы)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62000" y="1703901"/>
            <a:ext cx="7391400" cy="369397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 процедуре инициации: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объявленные, внезапные, повторные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676400" y="2064388"/>
            <a:ext cx="7391400" cy="369397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 этапу ЖЦ: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дорегистрационные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, пострегистрационные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966317" y="2641438"/>
            <a:ext cx="6858000" cy="392671"/>
          </a:xfrm>
          <a:prstGeom prst="roundRect">
            <a:avLst/>
          </a:prstGeom>
          <a:solidFill>
            <a:schemeClr val="bg2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Подходы к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определению объема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инспекции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42678" y="3041215"/>
            <a:ext cx="8001000" cy="495291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Стандартные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(работа с ИСНР, непрерывная оценка профиля, ПООБ, КИ, процедуры СФ)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237577" y="3505704"/>
            <a:ext cx="7767378" cy="452268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Внеплановые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(исходя из инициирующего фактора) /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Повторные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(исходя из замечаний)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518979" y="4143935"/>
            <a:ext cx="7305338" cy="386065"/>
          </a:xfrm>
          <a:prstGeom prst="roundRect">
            <a:avLst/>
          </a:prstGeom>
          <a:solidFill>
            <a:schemeClr val="bg2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Требования к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необходимым процессам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инспекции, </a:t>
            </a:r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</a:rPr>
              <a:t>включая</a:t>
            </a:r>
            <a:endParaRPr lang="ru-RU" sz="2000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69070" y="4625902"/>
            <a:ext cx="2557806" cy="403226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Процесс координации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49509" y="4641516"/>
            <a:ext cx="2244982" cy="403226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Гармонизацию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867400" y="4641516"/>
            <a:ext cx="2922074" cy="403226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Санкции / регулирование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49992" y="5176779"/>
            <a:ext cx="4350608" cy="403226"/>
          </a:xfrm>
          <a:prstGeom prst="roundRect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C00000"/>
                </a:solidFill>
              </a:rPr>
              <a:t>Единый план инспектирования по ЕАЭС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752600" y="5510429"/>
            <a:ext cx="3200400" cy="403226"/>
          </a:xfrm>
          <a:prstGeom prst="roundRect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C00000"/>
                </a:solidFill>
              </a:rPr>
              <a:t>Инспекторат ЕАЭС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724400" y="5176778"/>
            <a:ext cx="4172316" cy="683544"/>
          </a:xfrm>
          <a:prstGeom prst="roundRect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ru-RU" i="1" dirty="0" smtClean="0">
                <a:solidFill>
                  <a:srgbClr val="C00000"/>
                </a:solidFill>
              </a:rPr>
              <a:t>Единые процедуры проведения инспекции (инициация, проведение, отчет, информирование)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219200" y="5860322"/>
            <a:ext cx="7010400" cy="643083"/>
          </a:xfrm>
          <a:prstGeom prst="roundRect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ru-RU" b="1" dirty="0" smtClean="0">
                <a:solidFill>
                  <a:srgbClr val="C00000"/>
                </a:solidFill>
              </a:rPr>
              <a:t>Документ 3-го уровня: Требования по процедуре проведения инспекции системы </a:t>
            </a:r>
            <a:r>
              <a:rPr lang="ru-RU" b="1" dirty="0" err="1" smtClean="0">
                <a:solidFill>
                  <a:srgbClr val="C00000"/>
                </a:solidFill>
              </a:rPr>
              <a:t>фармаконадзора</a:t>
            </a:r>
            <a:r>
              <a:rPr lang="ru-RU" b="1" dirty="0" smtClean="0">
                <a:solidFill>
                  <a:srgbClr val="C00000"/>
                </a:solidFill>
              </a:rPr>
              <a:t> ДРУ 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77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549274"/>
          </a:xfrm>
        </p:spPr>
        <p:txBody>
          <a:bodyPr>
            <a:normAutofit fontScale="90000"/>
          </a:bodyPr>
          <a:lstStyle/>
          <a:p>
            <a:pPr>
              <a:lnSpc>
                <a:spcPts val="2700"/>
              </a:lnSpc>
            </a:pPr>
            <a:r>
              <a:rPr lang="ru-RU" sz="2800" b="1" dirty="0" smtClean="0">
                <a:latin typeface="+mn-lt"/>
              </a:rPr>
              <a:t>План внедрения нового стандарта практики </a:t>
            </a:r>
            <a:r>
              <a:rPr lang="ru-RU" sz="2800" b="1" dirty="0" err="1" smtClean="0">
                <a:latin typeface="+mn-lt"/>
              </a:rPr>
              <a:t>фармаконадзора</a:t>
            </a:r>
            <a:r>
              <a:rPr lang="ru-RU" sz="2800" b="1" dirty="0" smtClean="0">
                <a:latin typeface="+mn-lt"/>
              </a:rPr>
              <a:t>: основные направления деятельности</a:t>
            </a:r>
            <a:endParaRPr lang="ru-RU" sz="2800" b="1" dirty="0">
              <a:latin typeface="+mn-lt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5238323"/>
              </p:ext>
            </p:extLst>
          </p:nvPr>
        </p:nvGraphicFramePr>
        <p:xfrm>
          <a:off x="628650" y="1066800"/>
          <a:ext cx="7886700" cy="5110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76200" y="838200"/>
            <a:ext cx="2514600" cy="228600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r>
              <a:rPr lang="ru-RU" sz="1700" b="1" dirty="0" smtClean="0">
                <a:solidFill>
                  <a:schemeClr val="tx1"/>
                </a:solidFill>
              </a:rPr>
              <a:t>ПУР, ПООБ, </a:t>
            </a:r>
            <a:r>
              <a:rPr lang="ru-RU" sz="1700" b="1" dirty="0">
                <a:solidFill>
                  <a:schemeClr val="tx1"/>
                </a:solidFill>
              </a:rPr>
              <a:t>ПРИБ</a:t>
            </a:r>
            <a:r>
              <a:rPr lang="ru-RU" sz="1700" dirty="0" smtClean="0">
                <a:solidFill>
                  <a:schemeClr val="tx1"/>
                </a:solidFill>
              </a:rPr>
              <a:t>– внедрение новых единых процедур,  согласование решений, разработка гармонизированных перечней, формирование экспертного потенциала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608975" y="809920"/>
            <a:ext cx="2514600" cy="220980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r>
              <a:rPr lang="ru-RU" sz="1700" b="1" dirty="0" smtClean="0">
                <a:solidFill>
                  <a:schemeClr val="tx1"/>
                </a:solidFill>
              </a:rPr>
              <a:t>Базы данных и выявление сигнала </a:t>
            </a:r>
            <a:r>
              <a:rPr lang="ru-RU" sz="1700" dirty="0" smtClean="0">
                <a:solidFill>
                  <a:schemeClr val="tx1"/>
                </a:solidFill>
              </a:rPr>
              <a:t>–разработка </a:t>
            </a:r>
            <a:r>
              <a:rPr lang="ru-RU" sz="1700" dirty="0">
                <a:solidFill>
                  <a:schemeClr val="tx1"/>
                </a:solidFill>
              </a:rPr>
              <a:t>и внедрение процедур, формирование кадровой </a:t>
            </a:r>
            <a:r>
              <a:rPr lang="ru-RU" sz="1700" dirty="0" smtClean="0">
                <a:solidFill>
                  <a:schemeClr val="tx1"/>
                </a:solidFill>
              </a:rPr>
              <a:t>основы, разработка единой базы данных и инструмента выявления сигналов</a:t>
            </a:r>
            <a:endParaRPr lang="ru-RU" sz="17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6200" y="4572000"/>
            <a:ext cx="2514600" cy="175260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r>
              <a:rPr lang="ru-RU" sz="1700" b="1" dirty="0" smtClean="0">
                <a:solidFill>
                  <a:schemeClr val="tx1"/>
                </a:solidFill>
              </a:rPr>
              <a:t>Единый экспертный научный комитет, Единый инспекторат – </a:t>
            </a:r>
            <a:r>
              <a:rPr lang="ru-RU" sz="1700" dirty="0" smtClean="0">
                <a:solidFill>
                  <a:schemeClr val="tx1"/>
                </a:solidFill>
              </a:rPr>
              <a:t>формирование, внедрение единых (научно обоснованных) процедур и подходов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90907" y="4648200"/>
            <a:ext cx="2400693" cy="144780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r>
              <a:rPr lang="ru-RU" sz="1700" b="1" dirty="0" smtClean="0">
                <a:solidFill>
                  <a:schemeClr val="tx1"/>
                </a:solidFill>
              </a:rPr>
              <a:t>Публикация данных, </a:t>
            </a:r>
            <a:r>
              <a:rPr lang="ru-RU" sz="1700" dirty="0" smtClean="0">
                <a:solidFill>
                  <a:schemeClr val="tx1"/>
                </a:solidFill>
              </a:rPr>
              <a:t>выполняемых </a:t>
            </a:r>
            <a:r>
              <a:rPr lang="ru-RU" sz="1700" b="1" dirty="0" smtClean="0">
                <a:solidFill>
                  <a:schemeClr val="tx1"/>
                </a:solidFill>
              </a:rPr>
              <a:t>процедур и результатов, </a:t>
            </a:r>
            <a:r>
              <a:rPr lang="ru-RU" sz="1700" dirty="0" smtClean="0">
                <a:solidFill>
                  <a:schemeClr val="tx1"/>
                </a:solidFill>
              </a:rPr>
              <a:t>внедрение</a:t>
            </a:r>
            <a:r>
              <a:rPr lang="ru-RU" sz="1700" b="1" dirty="0" smtClean="0">
                <a:solidFill>
                  <a:schemeClr val="tx1"/>
                </a:solidFill>
              </a:rPr>
              <a:t> процедур по взаимодействию </a:t>
            </a:r>
            <a:endParaRPr lang="ru-RU" sz="1700" dirty="0" smtClean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990653" y="5619750"/>
            <a:ext cx="3200400" cy="108585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r>
              <a:rPr lang="ru-RU" sz="1700" b="1" dirty="0" smtClean="0">
                <a:solidFill>
                  <a:schemeClr val="tx1"/>
                </a:solidFill>
              </a:rPr>
              <a:t>Разработка детальных руководств по ключевым процессам</a:t>
            </a:r>
          </a:p>
          <a:p>
            <a:pPr algn="ctr">
              <a:lnSpc>
                <a:spcPts val="1600"/>
              </a:lnSpc>
            </a:pPr>
            <a:r>
              <a:rPr lang="ru-RU" sz="1700" b="1" dirty="0" smtClean="0">
                <a:solidFill>
                  <a:schemeClr val="tx1"/>
                </a:solidFill>
              </a:rPr>
              <a:t>Укрепление технического потенциала</a:t>
            </a:r>
            <a:endParaRPr lang="ru-RU" sz="17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982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БЛАГОДАРЮ ЗА ВНИМАНИЕ! </a:t>
            </a: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endParaRPr lang="ru-RU" sz="3600" dirty="0">
              <a:latin typeface="+mn-lt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425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269307" y="1633694"/>
            <a:ext cx="4648200" cy="609600"/>
          </a:xfrm>
          <a:prstGeom prst="roundRect">
            <a:avLst/>
          </a:prstGeom>
          <a:solidFill>
            <a:srgbClr val="C96B69"/>
          </a:solidFill>
          <a:ln>
            <a:solidFill>
              <a:srgbClr val="C96B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ru-RU" sz="2400" b="1" dirty="0" smtClean="0">
                <a:solidFill>
                  <a:schemeClr val="tx1"/>
                </a:solidFill>
              </a:rPr>
              <a:t>СИСТЕМА ФАРМАКОНАДЗОРА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066148" y="5340037"/>
            <a:ext cx="3048000" cy="538113"/>
          </a:xfrm>
          <a:prstGeom prst="roundRect">
            <a:avLst/>
          </a:prstGeom>
          <a:noFill/>
          <a:ln w="1270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Системы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фармаконадзора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ДРУ/производителей ЛС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3268" y="5303303"/>
            <a:ext cx="2967088" cy="533400"/>
          </a:xfrm>
          <a:prstGeom prst="roundRect">
            <a:avLst/>
          </a:prstGeom>
          <a:noFill/>
          <a:ln w="1270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Национальная система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фармаконадзора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(МЗ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/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РО)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8" name="Скругленная соединительная линия 7"/>
          <p:cNvCxnSpPr>
            <a:stCxn id="25" idx="1"/>
            <a:endCxn id="6" idx="0"/>
          </p:cNvCxnSpPr>
          <p:nvPr/>
        </p:nvCxnSpPr>
        <p:spPr>
          <a:xfrm rot="10800000" flipV="1">
            <a:off x="1566812" y="4490471"/>
            <a:ext cx="757286" cy="812831"/>
          </a:xfrm>
          <a:prstGeom prst="curvedConnector2">
            <a:avLst/>
          </a:prstGeom>
          <a:ln>
            <a:solidFill>
              <a:schemeClr val="tx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Скругленная соединительная линия 9"/>
          <p:cNvCxnSpPr>
            <a:stCxn id="25" idx="3"/>
            <a:endCxn id="5" idx="0"/>
          </p:cNvCxnSpPr>
          <p:nvPr/>
        </p:nvCxnSpPr>
        <p:spPr>
          <a:xfrm>
            <a:off x="6972298" y="4490472"/>
            <a:ext cx="617850" cy="849565"/>
          </a:xfrm>
          <a:prstGeom prst="curvedConnector2">
            <a:avLst/>
          </a:prstGeom>
          <a:ln>
            <a:solidFill>
              <a:schemeClr val="tx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1083493" y="5981466"/>
            <a:ext cx="3048000" cy="609269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ru-RU" dirty="0" smtClean="0">
                <a:solidFill>
                  <a:schemeClr val="bg1"/>
                </a:solidFill>
              </a:rPr>
              <a:t>Все ЛС, находящиеся в обращении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926291" y="6030290"/>
            <a:ext cx="3048000" cy="56402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ru-RU" dirty="0" smtClean="0">
                <a:solidFill>
                  <a:schemeClr val="bg1"/>
                </a:solidFill>
              </a:rPr>
              <a:t>ЛС, зарегистрированные на территории РБ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324098" y="3829781"/>
            <a:ext cx="4648200" cy="132138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ru-RU" sz="2000" b="1" dirty="0" smtClean="0">
                <a:solidFill>
                  <a:schemeClr val="tx1"/>
                </a:solidFill>
              </a:rPr>
              <a:t>Правила Надлежащей практики </a:t>
            </a:r>
            <a:r>
              <a:rPr lang="ru-RU" sz="2000" b="1" dirty="0" err="1" smtClean="0">
                <a:solidFill>
                  <a:schemeClr val="tx1"/>
                </a:solidFill>
              </a:rPr>
              <a:t>фармаконадзора</a:t>
            </a:r>
            <a:endParaRPr lang="ru-RU" sz="2000" b="1" dirty="0" smtClean="0">
              <a:solidFill>
                <a:schemeClr val="tx1"/>
              </a:solidFill>
            </a:endParaRPr>
          </a:p>
          <a:p>
            <a:pPr algn="ctr">
              <a:lnSpc>
                <a:spcPts val="1800"/>
              </a:lnSpc>
            </a:pPr>
            <a:r>
              <a:rPr lang="ru-RU" sz="2000" b="1" dirty="0" smtClean="0">
                <a:solidFill>
                  <a:schemeClr val="tx1"/>
                </a:solidFill>
              </a:rPr>
              <a:t>Евразийского экономического союза</a:t>
            </a:r>
          </a:p>
          <a:p>
            <a:pPr algn="ctr">
              <a:lnSpc>
                <a:spcPts val="1800"/>
              </a:lnSpc>
            </a:pPr>
            <a:r>
              <a:rPr lang="en-US" sz="2000" b="1" i="1" dirty="0" smtClean="0">
                <a:solidFill>
                  <a:schemeClr val="tx1"/>
                </a:solidFill>
              </a:rPr>
              <a:t>Good </a:t>
            </a:r>
            <a:r>
              <a:rPr lang="en-US" sz="2000" b="1" i="1" dirty="0" err="1" smtClean="0">
                <a:solidFill>
                  <a:schemeClr val="tx1"/>
                </a:solidFill>
              </a:rPr>
              <a:t>Pharmacovigilance</a:t>
            </a:r>
            <a:r>
              <a:rPr lang="en-US" sz="2000" b="1" i="1" dirty="0" smtClean="0">
                <a:solidFill>
                  <a:schemeClr val="tx1"/>
                </a:solidFill>
              </a:rPr>
              <a:t> Practice (GVP)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220305" y="190646"/>
            <a:ext cx="4751993" cy="686195"/>
          </a:xfrm>
          <a:prstGeom prst="roundRect">
            <a:avLst/>
          </a:prstGeom>
          <a:noFill/>
          <a:ln w="1270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ru-RU" b="1" dirty="0" smtClean="0">
                <a:solidFill>
                  <a:srgbClr val="C00000"/>
                </a:solidFill>
              </a:rPr>
              <a:t>Принятие мер по обеспечению применения ЛС при превышении пользы над риском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487159" y="838742"/>
            <a:ext cx="4352041" cy="728806"/>
          </a:xfrm>
          <a:prstGeom prst="roundRect">
            <a:avLst/>
          </a:prstGeom>
          <a:noFill/>
          <a:ln w="1270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Выявление изменений профиля безопасности и эффективности ЛС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152400" y="829314"/>
            <a:ext cx="4419600" cy="738234"/>
          </a:xfrm>
          <a:prstGeom prst="roundRect">
            <a:avLst/>
          </a:prstGeom>
          <a:noFill/>
          <a:ln w="1270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Мониторинг безопасности и эффективности ЛС на пострегистрационном этапе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52400" y="2345402"/>
            <a:ext cx="1862187" cy="6858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ru-RU" dirty="0" smtClean="0">
                <a:solidFill>
                  <a:schemeClr val="bg1"/>
                </a:solidFill>
              </a:rPr>
              <a:t>Нежелательные реакции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2269307" y="2345402"/>
            <a:ext cx="1963132" cy="6858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ru-RU" dirty="0" smtClean="0">
                <a:solidFill>
                  <a:schemeClr val="bg1"/>
                </a:solidFill>
              </a:rPr>
              <a:t>Терапевтическая неэффективность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487159" y="2335724"/>
            <a:ext cx="1963132" cy="6858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en-US" dirty="0" smtClean="0">
                <a:solidFill>
                  <a:schemeClr val="bg1"/>
                </a:solidFill>
              </a:rPr>
              <a:t>Off-label </a:t>
            </a:r>
            <a:r>
              <a:rPr lang="ru-RU" dirty="0" smtClean="0">
                <a:solidFill>
                  <a:schemeClr val="bg1"/>
                </a:solidFill>
              </a:rPr>
              <a:t>применение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6672606" y="2332227"/>
            <a:ext cx="1963132" cy="6858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ru-RU" dirty="0" smtClean="0">
                <a:solidFill>
                  <a:schemeClr val="bg1"/>
                </a:solidFill>
              </a:rPr>
              <a:t>Медицинские ошибки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1211147" y="3068467"/>
            <a:ext cx="1963132" cy="6858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ru-RU" dirty="0" smtClean="0">
                <a:solidFill>
                  <a:schemeClr val="bg1"/>
                </a:solidFill>
              </a:rPr>
              <a:t>Проблемы качества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5914534" y="3063329"/>
            <a:ext cx="1963132" cy="6858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ru-RU" dirty="0" smtClean="0">
                <a:solidFill>
                  <a:schemeClr val="bg1"/>
                </a:solidFill>
              </a:rPr>
              <a:t>Отравления / злоупотребления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3287107" y="3068119"/>
            <a:ext cx="2514599" cy="6858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ru-RU" dirty="0" err="1" smtClean="0">
                <a:solidFill>
                  <a:schemeClr val="bg1"/>
                </a:solidFill>
              </a:rPr>
              <a:t>Субстандартные</a:t>
            </a:r>
            <a:r>
              <a:rPr lang="ru-RU" dirty="0" smtClean="0">
                <a:solidFill>
                  <a:schemeClr val="bg1"/>
                </a:solidFill>
              </a:rPr>
              <a:t> / фальсифицированные ЛС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66" name="Скругленная соединительная линия 65"/>
          <p:cNvCxnSpPr>
            <a:stCxn id="26" idx="3"/>
          </p:cNvCxnSpPr>
          <p:nvPr/>
        </p:nvCxnSpPr>
        <p:spPr>
          <a:xfrm>
            <a:off x="6972298" y="533744"/>
            <a:ext cx="190502" cy="304998"/>
          </a:xfrm>
          <a:prstGeom prst="curvedConnector2">
            <a:avLst/>
          </a:prstGeom>
          <a:ln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Скругленная соединительная линия 68"/>
          <p:cNvCxnSpPr>
            <a:endCxn id="4" idx="3"/>
          </p:cNvCxnSpPr>
          <p:nvPr/>
        </p:nvCxnSpPr>
        <p:spPr>
          <a:xfrm rot="5400000">
            <a:off x="6851310" y="1643205"/>
            <a:ext cx="361487" cy="229091"/>
          </a:xfrm>
          <a:prstGeom prst="curvedConnector2">
            <a:avLst/>
          </a:prstGeom>
          <a:ln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Скругленная соединительная линия 79"/>
          <p:cNvCxnSpPr>
            <a:stCxn id="26" idx="1"/>
          </p:cNvCxnSpPr>
          <p:nvPr/>
        </p:nvCxnSpPr>
        <p:spPr>
          <a:xfrm rot="10800000" flipV="1">
            <a:off x="2014587" y="533744"/>
            <a:ext cx="205718" cy="295570"/>
          </a:xfrm>
          <a:prstGeom prst="curvedConnector2">
            <a:avLst/>
          </a:prstGeom>
          <a:ln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Скругленная соединительная линия 81"/>
          <p:cNvCxnSpPr>
            <a:endCxn id="4" idx="1"/>
          </p:cNvCxnSpPr>
          <p:nvPr/>
        </p:nvCxnSpPr>
        <p:spPr>
          <a:xfrm rot="16200000" flipH="1">
            <a:off x="1985704" y="1654890"/>
            <a:ext cx="361487" cy="205719"/>
          </a:xfrm>
          <a:prstGeom prst="curvedConnector2">
            <a:avLst/>
          </a:prstGeom>
          <a:ln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>
            <a:stCxn id="38" idx="3"/>
            <a:endCxn id="40" idx="1"/>
          </p:cNvCxnSpPr>
          <p:nvPr/>
        </p:nvCxnSpPr>
        <p:spPr>
          <a:xfrm>
            <a:off x="2014587" y="2688302"/>
            <a:ext cx="254720" cy="0"/>
          </a:xfrm>
          <a:prstGeom prst="line">
            <a:avLst/>
          </a:prstGeom>
          <a:ln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>
            <a:stCxn id="40" idx="3"/>
            <a:endCxn id="42" idx="1"/>
          </p:cNvCxnSpPr>
          <p:nvPr/>
        </p:nvCxnSpPr>
        <p:spPr>
          <a:xfrm flipV="1">
            <a:off x="4232439" y="2678624"/>
            <a:ext cx="254720" cy="9678"/>
          </a:xfrm>
          <a:prstGeom prst="line">
            <a:avLst/>
          </a:prstGeom>
          <a:ln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>
            <a:stCxn id="42" idx="3"/>
            <a:endCxn id="43" idx="1"/>
          </p:cNvCxnSpPr>
          <p:nvPr/>
        </p:nvCxnSpPr>
        <p:spPr>
          <a:xfrm flipV="1">
            <a:off x="6450291" y="2675127"/>
            <a:ext cx="222315" cy="3497"/>
          </a:xfrm>
          <a:prstGeom prst="line">
            <a:avLst/>
          </a:prstGeom>
          <a:ln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Скругленная соединительная линия 97"/>
          <p:cNvCxnSpPr>
            <a:endCxn id="45" idx="3"/>
          </p:cNvCxnSpPr>
          <p:nvPr/>
        </p:nvCxnSpPr>
        <p:spPr>
          <a:xfrm rot="5400000">
            <a:off x="7823181" y="3076009"/>
            <a:ext cx="384705" cy="275734"/>
          </a:xfrm>
          <a:prstGeom prst="curvedConnector2">
            <a:avLst/>
          </a:prstGeom>
          <a:ln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>
            <a:stCxn id="45" idx="1"/>
            <a:endCxn id="46" idx="3"/>
          </p:cNvCxnSpPr>
          <p:nvPr/>
        </p:nvCxnSpPr>
        <p:spPr>
          <a:xfrm flipH="1">
            <a:off x="5801706" y="3406229"/>
            <a:ext cx="112828" cy="4790"/>
          </a:xfrm>
          <a:prstGeom prst="line">
            <a:avLst/>
          </a:prstGeom>
          <a:ln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единительная линия 101"/>
          <p:cNvCxnSpPr>
            <a:stCxn id="46" idx="1"/>
            <a:endCxn id="44" idx="3"/>
          </p:cNvCxnSpPr>
          <p:nvPr/>
        </p:nvCxnSpPr>
        <p:spPr>
          <a:xfrm flipH="1">
            <a:off x="3174279" y="3411019"/>
            <a:ext cx="112828" cy="348"/>
          </a:xfrm>
          <a:prstGeom prst="line">
            <a:avLst/>
          </a:prstGeom>
          <a:ln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Скругленная соединительная линия 106"/>
          <p:cNvCxnSpPr>
            <a:stCxn id="44" idx="1"/>
          </p:cNvCxnSpPr>
          <p:nvPr/>
        </p:nvCxnSpPr>
        <p:spPr>
          <a:xfrm rot="10800000">
            <a:off x="914401" y="3031203"/>
            <a:ext cx="296747" cy="380165"/>
          </a:xfrm>
          <a:prstGeom prst="curvedConnector2">
            <a:avLst/>
          </a:prstGeom>
          <a:ln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Скругленная соединительная линия 114"/>
          <p:cNvCxnSpPr/>
          <p:nvPr/>
        </p:nvCxnSpPr>
        <p:spPr>
          <a:xfrm rot="16200000" flipH="1">
            <a:off x="698048" y="5900656"/>
            <a:ext cx="449398" cy="321493"/>
          </a:xfrm>
          <a:prstGeom prst="curvedConnector2">
            <a:avLst/>
          </a:prstGeom>
          <a:ln>
            <a:solidFill>
              <a:srgbClr val="00206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Скругленная соединительная линия 117"/>
          <p:cNvCxnSpPr>
            <a:endCxn id="15" idx="3"/>
          </p:cNvCxnSpPr>
          <p:nvPr/>
        </p:nvCxnSpPr>
        <p:spPr>
          <a:xfrm rot="5400000">
            <a:off x="7961070" y="5891372"/>
            <a:ext cx="434153" cy="407709"/>
          </a:xfrm>
          <a:prstGeom prst="curvedConnector2">
            <a:avLst/>
          </a:prstGeom>
          <a:ln>
            <a:solidFill>
              <a:srgbClr val="00206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3740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4" grpId="0" animBg="1"/>
      <p:bldP spid="15" grpId="0" animBg="1"/>
      <p:bldP spid="25" grpId="0" animBg="1"/>
      <p:bldP spid="26" grpId="0" animBg="1"/>
      <p:bldP spid="27" grpId="0" animBg="1"/>
      <p:bldP spid="28" grpId="0" animBg="1"/>
      <p:bldP spid="38" grpId="0" animBg="1"/>
      <p:bldP spid="40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155" y="44388"/>
            <a:ext cx="8229600" cy="39628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+mn-lt"/>
                <a:cs typeface="Arial" pitchFamily="34" charset="0"/>
              </a:rPr>
              <a:t>Законодательство РБ по системе </a:t>
            </a:r>
            <a:r>
              <a:rPr lang="ru-RU" sz="2800" b="1" dirty="0" err="1" smtClean="0">
                <a:solidFill>
                  <a:schemeClr val="tx1"/>
                </a:solidFill>
                <a:latin typeface="+mn-lt"/>
                <a:cs typeface="Arial" pitchFamily="34" charset="0"/>
              </a:rPr>
              <a:t>фармаконадзора</a:t>
            </a:r>
            <a:endParaRPr lang="ru-RU" sz="2800" b="1" dirty="0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489246"/>
            <a:ext cx="8280920" cy="923530"/>
          </a:xfrm>
          <a:prstGeom prst="round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300"/>
              </a:lnSpc>
            </a:pPr>
            <a:r>
              <a:rPr lang="ru-RU" sz="2400" b="1" dirty="0" smtClean="0">
                <a:solidFill>
                  <a:srgbClr val="C00000"/>
                </a:solidFill>
                <a:cs typeface="Arial" panose="020B0604020202020204" pitchFamily="34" charset="0"/>
              </a:rPr>
              <a:t>Закон Республики Беларусь </a:t>
            </a:r>
          </a:p>
          <a:p>
            <a:pPr algn="ctr">
              <a:lnSpc>
                <a:spcPts val="2300"/>
              </a:lnSpc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от 20.06.2006 № 161-З «О лекарственных средствах»</a:t>
            </a:r>
          </a:p>
          <a:p>
            <a:pPr algn="ctr">
              <a:lnSpc>
                <a:spcPts val="2300"/>
              </a:lnSpc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(№203-З от 17.11.2014)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66800" y="1461355"/>
            <a:ext cx="7162800" cy="3922887"/>
          </a:xfrm>
          <a:prstGeom prst="round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endParaRPr lang="ru-RU" sz="2400" b="1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 algn="ctr">
              <a:lnSpc>
                <a:spcPts val="2000"/>
              </a:lnSpc>
            </a:pPr>
            <a:r>
              <a:rPr lang="ru-RU" sz="2400" b="1" dirty="0" smtClean="0">
                <a:solidFill>
                  <a:srgbClr val="C00000"/>
                </a:solidFill>
                <a:cs typeface="Arial" panose="020B0604020202020204" pitchFamily="34" charset="0"/>
              </a:rPr>
              <a:t>Ст.11 «Система </a:t>
            </a:r>
            <a:r>
              <a:rPr lang="ru-RU" sz="2400" b="1" dirty="0" err="1" smtClean="0">
                <a:solidFill>
                  <a:srgbClr val="C00000"/>
                </a:solidFill>
                <a:cs typeface="Arial" panose="020B0604020202020204" pitchFamily="34" charset="0"/>
              </a:rPr>
              <a:t>фармаконадзора</a:t>
            </a:r>
            <a:r>
              <a:rPr lang="ru-RU" sz="2400" b="1" dirty="0" smtClean="0">
                <a:solidFill>
                  <a:srgbClr val="C00000"/>
                </a:solidFill>
                <a:cs typeface="Arial" panose="020B0604020202020204" pitchFamily="34" charset="0"/>
              </a:rPr>
              <a:t>»</a:t>
            </a:r>
          </a:p>
          <a:p>
            <a:pPr algn="ctr">
              <a:lnSpc>
                <a:spcPts val="23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Производители ЛС обязаны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обеспечить организацию и функционирование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 системы фармаконадзора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в соответствии с требованиями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 Надлежащей практики фармаконадзора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, утверждаемой МЗ РБ </a:t>
            </a:r>
          </a:p>
          <a:p>
            <a:pPr algn="ctr">
              <a:lnSpc>
                <a:spcPts val="2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Медицинские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и фармацевтические работники 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представляют информацию о выявленных НР в порядке, определяемом 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МЗ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РБ</a:t>
            </a:r>
          </a:p>
          <a:p>
            <a:pPr algn="ctr">
              <a:lnSpc>
                <a:spcPts val="2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Министерство здравоохранения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определяет порядок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контроля производителей ЛС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 на предмет соответствия системы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фармаконадзора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 требованиям Надлежащей практики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фармаконадзора</a:t>
            </a:r>
            <a:endParaRPr lang="ru-RU" sz="2200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lnSpc>
                <a:spcPts val="2000"/>
              </a:lnSpc>
            </a:pP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7544" y="5634454"/>
            <a:ext cx="3581400" cy="442913"/>
          </a:xfrm>
          <a:prstGeom prst="round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300"/>
              </a:lnSpc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Постановление МЗ РБ № 75 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67544" y="6210021"/>
            <a:ext cx="4095750" cy="442913"/>
          </a:xfrm>
          <a:prstGeom prst="round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300"/>
              </a:lnSpc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Постановление МЗ РБ № 80 (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GVP)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  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410200" y="5635412"/>
            <a:ext cx="3505200" cy="442913"/>
          </a:xfrm>
          <a:prstGeom prst="round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300"/>
              </a:lnSpc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Постановление МЗ РБ № 48 </a:t>
            </a:r>
          </a:p>
        </p:txBody>
      </p:sp>
      <p:cxnSp>
        <p:nvCxnSpPr>
          <p:cNvPr id="22" name="Соединительная линия уступом 21"/>
          <p:cNvCxnSpPr/>
          <p:nvPr/>
        </p:nvCxnSpPr>
        <p:spPr>
          <a:xfrm rot="5400000">
            <a:off x="-864602" y="3703052"/>
            <a:ext cx="3424654" cy="438150"/>
          </a:xfrm>
          <a:prstGeom prst="bentConnector3">
            <a:avLst>
              <a:gd name="adj1" fmla="val 453"/>
            </a:avLst>
          </a:prstGeom>
          <a:ln>
            <a:solidFill>
              <a:schemeClr val="tx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Соединительная линия уступом 26"/>
          <p:cNvCxnSpPr/>
          <p:nvPr/>
        </p:nvCxnSpPr>
        <p:spPr>
          <a:xfrm rot="5400000">
            <a:off x="342897" y="4910551"/>
            <a:ext cx="1214854" cy="232953"/>
          </a:xfrm>
          <a:prstGeom prst="bentConnector3">
            <a:avLst>
              <a:gd name="adj1" fmla="val 1890"/>
            </a:avLst>
          </a:prstGeom>
          <a:ln>
            <a:solidFill>
              <a:schemeClr val="tx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Соединительная линия уступом 32"/>
          <p:cNvCxnSpPr/>
          <p:nvPr/>
        </p:nvCxnSpPr>
        <p:spPr>
          <a:xfrm rot="16200000" flipH="1">
            <a:off x="7778251" y="4870950"/>
            <a:ext cx="1214854" cy="312155"/>
          </a:xfrm>
          <a:prstGeom prst="bentConnector3">
            <a:avLst>
              <a:gd name="adj1" fmla="val -76481"/>
            </a:avLst>
          </a:prstGeom>
          <a:ln>
            <a:solidFill>
              <a:schemeClr val="tx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Соединительная линия уступом 36"/>
          <p:cNvCxnSpPr>
            <a:stCxn id="11" idx="1"/>
            <a:endCxn id="14" idx="1"/>
          </p:cNvCxnSpPr>
          <p:nvPr/>
        </p:nvCxnSpPr>
        <p:spPr>
          <a:xfrm rot="10800000" flipV="1">
            <a:off x="467544" y="5855910"/>
            <a:ext cx="12700" cy="575567"/>
          </a:xfrm>
          <a:prstGeom prst="bentConnector3">
            <a:avLst>
              <a:gd name="adj1" fmla="val 1800000"/>
            </a:avLst>
          </a:prstGeom>
          <a:ln>
            <a:solidFill>
              <a:schemeClr val="tx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138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154" y="44388"/>
            <a:ext cx="8742089" cy="25975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+mn-lt"/>
                <a:cs typeface="Arial" pitchFamily="34" charset="0"/>
              </a:rPr>
              <a:t>Законодательство РБ по системе </a:t>
            </a:r>
            <a:r>
              <a:rPr lang="ru-RU" sz="2800" b="1" dirty="0" err="1" smtClean="0">
                <a:solidFill>
                  <a:schemeClr val="tx1"/>
                </a:solidFill>
                <a:latin typeface="+mn-lt"/>
                <a:cs typeface="Arial" pitchFamily="34" charset="0"/>
              </a:rPr>
              <a:t>фармаконадзора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cs typeface="Arial" pitchFamily="34" charset="0"/>
              </a:rPr>
              <a:t> (2)</a:t>
            </a:r>
            <a:endParaRPr lang="ru-RU" sz="2800" b="1" dirty="0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Company Logo</a:t>
            </a:r>
            <a:endParaRPr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94073" y="440668"/>
            <a:ext cx="8610600" cy="3711040"/>
          </a:xfrm>
          <a:prstGeom prst="round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ru-RU" sz="2000" b="1" dirty="0" smtClean="0">
                <a:solidFill>
                  <a:srgbClr val="C00000"/>
                </a:solidFill>
                <a:cs typeface="Arial" panose="020B0604020202020204" pitchFamily="34" charset="0"/>
              </a:rPr>
              <a:t>Постановление МЗ РБ </a:t>
            </a:r>
            <a:r>
              <a:rPr lang="ru-RU" sz="2000" b="1" dirty="0">
                <a:solidFill>
                  <a:srgbClr val="C00000"/>
                </a:solidFill>
                <a:cs typeface="Arial" panose="020B0604020202020204" pitchFamily="34" charset="0"/>
              </a:rPr>
              <a:t>№ 75 </a:t>
            </a:r>
            <a:endParaRPr lang="ru-RU" sz="2000" b="1" dirty="0" smtClean="0">
              <a:solidFill>
                <a:srgbClr val="C00000"/>
              </a:solidFill>
              <a:cs typeface="Arial" panose="020B0604020202020204" pitchFamily="34" charset="0"/>
            </a:endParaRPr>
          </a:p>
          <a:p>
            <a:pPr algn="ctr">
              <a:lnSpc>
                <a:spcPts val="2000"/>
              </a:lnSpc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от 20.05.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2015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 «Об утверждении Инструкции о порядке организации СФ и порядке контроля производителей ЛС на предмет соответствия организации и функционирования СФ требованиям НПФ» </a:t>
            </a:r>
          </a:p>
          <a:p>
            <a:pPr marL="342900" indent="-342900" algn="ctr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Общие положения о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порядке организации СФ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производителями / ДРУ ЛС и МЗ РБ</a:t>
            </a:r>
          </a:p>
          <a:p>
            <a:pPr marL="342900" indent="-342900" algn="ctr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Определяет необходимость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соответствия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 систем </a:t>
            </a:r>
            <a:r>
              <a:rPr lang="ru-RU" sz="2000" dirty="0" err="1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фармаконадзора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требованиям Надлежащей практики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фармаконадзора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marL="342900" indent="-342900" algn="ctr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Устанавливает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порядок контроля МЗ за соответствием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организации и функционирования СФ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ДРУ требованиям НПФ</a:t>
            </a:r>
          </a:p>
          <a:p>
            <a:pPr marL="342900" indent="-342900" algn="ctr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Определяет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меры принимаемые МЗ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при выявлении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несоответствия СФ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 ДРУ требованиям НПФ, меры по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подтверждению профиля безопасности/эффективности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, меры по обеспечению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применения ЛС при превышении пользы над риском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06642" y="4174174"/>
            <a:ext cx="8730716" cy="1102322"/>
          </a:xfrm>
          <a:prstGeom prst="round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ru-RU" sz="2000" b="1" dirty="0" smtClean="0">
                <a:solidFill>
                  <a:srgbClr val="C00000"/>
                </a:solidFill>
                <a:cs typeface="Arial" panose="020B0604020202020204" pitchFamily="34" charset="0"/>
              </a:rPr>
              <a:t>ТКП 564-2015(33050) "НАДЛЕЖАЩАЯ ПРАКТИКА ФАРМАКОНАДЗОРА"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(утвержден и введен в действие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постановлением МЗ РБ от 04.06.2015 № 80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)</a:t>
            </a:r>
            <a:endParaRPr lang="ru-RU" sz="2000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marL="342900" indent="-342900" algn="ctr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Включает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12 разделов (модулей) по организации системы и работы по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фармаконадзору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06642" y="5298962"/>
            <a:ext cx="8568965" cy="1559038"/>
          </a:xfrm>
          <a:prstGeom prst="round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ru-RU" sz="2000" b="1" dirty="0" smtClean="0">
                <a:solidFill>
                  <a:srgbClr val="C00000"/>
                </a:solidFill>
                <a:cs typeface="Arial" panose="020B0604020202020204" pitchFamily="34" charset="0"/>
              </a:rPr>
              <a:t>Постановление МЗ РБ </a:t>
            </a:r>
            <a:r>
              <a:rPr lang="ru-RU" sz="2000" b="1" dirty="0">
                <a:solidFill>
                  <a:srgbClr val="C00000"/>
                </a:solidFill>
                <a:cs typeface="Arial" panose="020B0604020202020204" pitchFamily="34" charset="0"/>
              </a:rPr>
              <a:t>№ 48 </a:t>
            </a:r>
            <a:endParaRPr lang="ru-RU" sz="2000" b="1" dirty="0" smtClean="0">
              <a:solidFill>
                <a:srgbClr val="C00000"/>
              </a:solidFill>
              <a:cs typeface="Arial" panose="020B0604020202020204" pitchFamily="34" charset="0"/>
            </a:endParaRPr>
          </a:p>
          <a:p>
            <a:pPr algn="ctr">
              <a:lnSpc>
                <a:spcPts val="2000"/>
              </a:lnSpc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от 17.04.2015 «Об утверждении Инструкции о порядке о порядке представления информации о выявленных нежелательных реакциях на лекарственные средства»</a:t>
            </a:r>
          </a:p>
          <a:p>
            <a:pPr marL="342900" indent="-342900" algn="ctr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Определяет порядок представления информации о НР со стороны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медицинских и фармацевтических работников 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70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107366"/>
            <a:ext cx="8712968" cy="900336"/>
          </a:xfrm>
        </p:spPr>
        <p:txBody>
          <a:bodyPr>
            <a:normAutofit/>
          </a:bodyPr>
          <a:lstStyle/>
          <a:p>
            <a:pPr>
              <a:lnSpc>
                <a:spcPts val="2800"/>
              </a:lnSpc>
            </a:pPr>
            <a:r>
              <a:rPr lang="ru-RU" sz="2800" b="1" dirty="0" smtClean="0">
                <a:solidFill>
                  <a:schemeClr val="tx1"/>
                </a:solidFill>
                <a:latin typeface="+mn-lt"/>
              </a:rPr>
              <a:t>Надлежащая практика фармаконадзора</a:t>
            </a:r>
            <a:r>
              <a:rPr lang="en-US" sz="2800" b="1" dirty="0" smtClean="0">
                <a:solidFill>
                  <a:schemeClr val="tx1"/>
                </a:solidFill>
                <a:latin typeface="+mn-lt"/>
              </a:rPr>
              <a:t> – 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</a:rPr>
              <a:t>стандарт системы фармаконадзора</a:t>
            </a:r>
            <a:endParaRPr lang="ru-RU" sz="28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flipV="1">
            <a:off x="8460432" y="6156959"/>
            <a:ext cx="226368" cy="4571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827584" y="2708920"/>
            <a:ext cx="1512168" cy="129614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GVP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43808" y="1268760"/>
            <a:ext cx="2736304" cy="720080"/>
          </a:xfrm>
          <a:prstGeom prst="roundRect">
            <a:avLst/>
          </a:prstGeom>
          <a:noFill/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Требования к системе качества СФ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72000" y="1916832"/>
            <a:ext cx="1872208" cy="504056"/>
          </a:xfrm>
          <a:prstGeom prst="roundRect">
            <a:avLst/>
          </a:prstGeom>
          <a:noFill/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Аудит СФ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56176" y="1556792"/>
            <a:ext cx="2304256" cy="648072"/>
          </a:xfrm>
          <a:prstGeom prst="roundRect">
            <a:avLst/>
          </a:prstGeom>
          <a:noFill/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Инспектирование СФ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987824" y="2636912"/>
            <a:ext cx="2304256" cy="504056"/>
          </a:xfrm>
          <a:prstGeom prst="roundRect">
            <a:avLst/>
          </a:prstGeom>
          <a:noFill/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Мастер-файл СФ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44008" y="2996952"/>
            <a:ext cx="1800200" cy="504056"/>
          </a:xfrm>
          <a:prstGeom prst="roundRect">
            <a:avLst/>
          </a:prstGeom>
          <a:noFill/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ПОБ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915816" y="3645024"/>
            <a:ext cx="2664296" cy="792088"/>
          </a:xfrm>
          <a:prstGeom prst="roundRect">
            <a:avLst/>
          </a:prstGeom>
          <a:noFill/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Система управления рисками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788024" y="4276835"/>
            <a:ext cx="2736304" cy="648072"/>
          </a:xfrm>
          <a:prstGeom prst="roundRect">
            <a:avLst/>
          </a:prstGeom>
          <a:noFill/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Меры минимизации рисков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372200" y="3808783"/>
            <a:ext cx="1728192" cy="504056"/>
          </a:xfrm>
          <a:prstGeom prst="roundRect">
            <a:avLst/>
          </a:prstGeom>
          <a:noFill/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ПРИБ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475656" y="4797152"/>
            <a:ext cx="2520280" cy="648072"/>
          </a:xfrm>
          <a:prstGeom prst="roundRect">
            <a:avLst/>
          </a:prstGeom>
          <a:noFill/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Работа с информацией о НР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779912" y="5229200"/>
            <a:ext cx="2520280" cy="648072"/>
          </a:xfrm>
          <a:prstGeom prst="roundRect">
            <a:avLst/>
          </a:prstGeom>
          <a:noFill/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Информирование по безопасности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156176" y="4941168"/>
            <a:ext cx="2520280" cy="648072"/>
          </a:xfrm>
          <a:prstGeom prst="roundRect">
            <a:avLst/>
          </a:prstGeom>
          <a:noFill/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Управление сигналом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9" name="Прямая со стрелкой 18"/>
          <p:cNvCxnSpPr>
            <a:endCxn id="5" idx="1"/>
          </p:cNvCxnSpPr>
          <p:nvPr/>
        </p:nvCxnSpPr>
        <p:spPr>
          <a:xfrm flipV="1">
            <a:off x="1691680" y="1628800"/>
            <a:ext cx="1152128" cy="1080120"/>
          </a:xfrm>
          <a:prstGeom prst="straightConnector1">
            <a:avLst/>
          </a:prstGeom>
          <a:ln w="15875">
            <a:gradFill>
              <a:gsLst>
                <a:gs pos="0">
                  <a:srgbClr val="C00000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  <a:prstDash val="sys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10" idx="1"/>
          </p:cNvCxnSpPr>
          <p:nvPr/>
        </p:nvCxnSpPr>
        <p:spPr>
          <a:xfrm flipV="1">
            <a:off x="2267744" y="2888940"/>
            <a:ext cx="720080" cy="252028"/>
          </a:xfrm>
          <a:prstGeom prst="straightConnector1">
            <a:avLst/>
          </a:prstGeom>
          <a:ln w="15875"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  <a:prstDash val="sys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12" idx="1"/>
          </p:cNvCxnSpPr>
          <p:nvPr/>
        </p:nvCxnSpPr>
        <p:spPr>
          <a:xfrm>
            <a:off x="2267744" y="3663204"/>
            <a:ext cx="648072" cy="377864"/>
          </a:xfrm>
          <a:prstGeom prst="straightConnector1">
            <a:avLst/>
          </a:prstGeom>
          <a:ln w="15875"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  <a:prstDash val="sys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4" idx="4"/>
            <a:endCxn id="15" idx="0"/>
          </p:cNvCxnSpPr>
          <p:nvPr/>
        </p:nvCxnSpPr>
        <p:spPr>
          <a:xfrm>
            <a:off x="1583668" y="4005064"/>
            <a:ext cx="1152128" cy="792088"/>
          </a:xfrm>
          <a:prstGeom prst="straightConnector1">
            <a:avLst/>
          </a:prstGeom>
          <a:ln w="15875"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  <a:prstDash val="sys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кругленный прямоугольник 20"/>
          <p:cNvSpPr/>
          <p:nvPr/>
        </p:nvSpPr>
        <p:spPr>
          <a:xfrm>
            <a:off x="6766874" y="3323344"/>
            <a:ext cx="2362200" cy="504056"/>
          </a:xfrm>
          <a:prstGeom prst="roundRect">
            <a:avLst/>
          </a:prstGeom>
          <a:noFill/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Дополнительный мониторинг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01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Скругленный прямоугольник 31"/>
          <p:cNvSpPr/>
          <p:nvPr/>
        </p:nvSpPr>
        <p:spPr>
          <a:xfrm>
            <a:off x="84671" y="2065820"/>
            <a:ext cx="1972727" cy="40695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Критические процессы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ФН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42021" y="1666718"/>
            <a:ext cx="2133601" cy="40695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Требования к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УЛФ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2717" y="2484131"/>
            <a:ext cx="1872208" cy="3451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Аудит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СФ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0988" y="3662306"/>
            <a:ext cx="1982293" cy="3796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ПУР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982" y="42352"/>
            <a:ext cx="8713788" cy="737945"/>
          </a:xfrm>
        </p:spPr>
        <p:txBody>
          <a:bodyPr>
            <a:normAutofit/>
          </a:bodyPr>
          <a:lstStyle/>
          <a:p>
            <a:pPr>
              <a:lnSpc>
                <a:spcPts val="2500"/>
              </a:lnSpc>
            </a:pPr>
            <a:r>
              <a:rPr lang="ru-RU" sz="2600" b="1" dirty="0" smtClean="0">
                <a:solidFill>
                  <a:schemeClr val="tx1"/>
                </a:solidFill>
                <a:latin typeface="+mn-lt"/>
              </a:rPr>
              <a:t>Надлежащая практика фармаконадзора</a:t>
            </a:r>
            <a:r>
              <a:rPr lang="en-US" sz="2600" b="1" dirty="0" smtClean="0">
                <a:solidFill>
                  <a:schemeClr val="tx1"/>
                </a:solidFill>
                <a:latin typeface="+mn-lt"/>
              </a:rPr>
              <a:t> – </a:t>
            </a:r>
            <a:r>
              <a:rPr lang="ru-RU" sz="2600" b="1" dirty="0" smtClean="0">
                <a:solidFill>
                  <a:schemeClr val="tx1"/>
                </a:solidFill>
                <a:latin typeface="+mn-lt"/>
              </a:rPr>
              <a:t>единый стандарт системы </a:t>
            </a:r>
            <a:r>
              <a:rPr lang="ru-RU" sz="2600" b="1" dirty="0" err="1" smtClean="0">
                <a:solidFill>
                  <a:schemeClr val="tx1"/>
                </a:solidFill>
                <a:latin typeface="+mn-lt"/>
              </a:rPr>
              <a:t>фармаконадзора</a:t>
            </a:r>
            <a:r>
              <a:rPr lang="ru-RU" sz="2600" b="1" dirty="0" smtClean="0">
                <a:solidFill>
                  <a:schemeClr val="tx1"/>
                </a:solidFill>
                <a:latin typeface="+mn-lt"/>
              </a:rPr>
              <a:t> (2)</a:t>
            </a:r>
            <a:endParaRPr lang="ru-RU" sz="26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803205" y="2460742"/>
            <a:ext cx="1512168" cy="1253771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GVP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2836225"/>
            <a:ext cx="2672916" cy="41512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Инспектирование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СФ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69626" y="4058342"/>
            <a:ext cx="2304256" cy="43228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Мастер-файл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СФ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9483" y="3271061"/>
            <a:ext cx="1982293" cy="3796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ПООБ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165405" y="3389846"/>
            <a:ext cx="2456818" cy="45710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Система управления рисками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366454" y="3814573"/>
            <a:ext cx="2446479" cy="4929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Меры минимизации рисков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628187" y="4259720"/>
            <a:ext cx="2181296" cy="39124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ПРИБ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551905" y="1166242"/>
            <a:ext cx="2181296" cy="57958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Работа с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информацией о НР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049082" y="2199093"/>
            <a:ext cx="2520280" cy="50323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Информирование по безопасности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328084" y="1744995"/>
            <a:ext cx="2419186" cy="45910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Управление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сигналом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112495" y="2672384"/>
            <a:ext cx="3121313" cy="808839"/>
          </a:xfrm>
          <a:prstGeom prst="roundRect">
            <a:avLst/>
          </a:prstGeom>
          <a:noFill/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Требования к процессам и процедурам СФ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1882587" y="3348954"/>
            <a:ext cx="2362200" cy="796822"/>
          </a:xfrm>
          <a:prstGeom prst="roundRect">
            <a:avLst/>
          </a:prstGeom>
          <a:noFill/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Требования к документам СФ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47152" y="1166242"/>
            <a:ext cx="2820493" cy="48605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Требования к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документации СК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209249" y="979772"/>
            <a:ext cx="8837875" cy="3943555"/>
          </a:xfrm>
          <a:prstGeom prst="ellipse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75105" y="4751390"/>
            <a:ext cx="9068895" cy="2106610"/>
          </a:xfrm>
          <a:prstGeom prst="round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lnSpc>
                <a:spcPts val="1800"/>
              </a:lnSpc>
              <a:buFont typeface="Arial" panose="020B0604020202020204" pitchFamily="34" charset="0"/>
              <a:buChar char="•"/>
            </a:pPr>
            <a:endParaRPr lang="ru-RU" dirty="0" smtClean="0">
              <a:solidFill>
                <a:srgbClr val="002060"/>
              </a:solidFill>
            </a:endParaRPr>
          </a:p>
          <a:p>
            <a:pPr marL="285750" indent="-285750" algn="ctr">
              <a:lnSpc>
                <a:spcPts val="1800"/>
              </a:lnSpc>
              <a:buFont typeface="Arial" panose="020B0604020202020204" pitchFamily="34" charset="0"/>
              <a:buChar char="•"/>
            </a:pPr>
            <a:endParaRPr lang="ru-RU" dirty="0" smtClean="0">
              <a:solidFill>
                <a:srgbClr val="002060"/>
              </a:solidFill>
            </a:endParaRPr>
          </a:p>
          <a:p>
            <a:pPr marL="285750" indent="-285750" algn="ctr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Распределение ролей и ответственности</a:t>
            </a:r>
          </a:p>
          <a:p>
            <a:pPr marL="285750" indent="-285750" algn="ctr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Обеспечение стандартизации и качества процессов ФН, в особенности критических</a:t>
            </a:r>
          </a:p>
          <a:p>
            <a:pPr marL="285750" indent="-285750" algn="ctr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Обеспечение контроля эффективности процессов</a:t>
            </a:r>
          </a:p>
          <a:p>
            <a:pPr marL="285750" indent="-285750" algn="ctr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Внедрение научно-обоснованного подхода при оценке риска и пользы</a:t>
            </a:r>
          </a:p>
          <a:p>
            <a:pPr marL="285750" indent="-285750" algn="ctr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Риск-ориентированный подход к планированию процессов</a:t>
            </a:r>
          </a:p>
          <a:p>
            <a:pPr marL="285750" indent="-285750" algn="ctr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ru-RU" dirty="0" err="1" smtClean="0">
                <a:solidFill>
                  <a:srgbClr val="002060"/>
                </a:solidFill>
              </a:rPr>
              <a:t>Проактивный</a:t>
            </a:r>
            <a:r>
              <a:rPr lang="ru-RU" dirty="0" smtClean="0">
                <a:solidFill>
                  <a:srgbClr val="002060"/>
                </a:solidFill>
              </a:rPr>
              <a:t> подход – прогнозирование риска, планирование ФН и ММР</a:t>
            </a:r>
          </a:p>
          <a:p>
            <a:pPr marL="285750" indent="-285750" algn="ctr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Обеспечение быстрого принятия решений</a:t>
            </a:r>
          </a:p>
          <a:p>
            <a:pPr marL="285750" indent="-285750" algn="ctr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Вовлечение медицинских и фармацевтических работников</a:t>
            </a:r>
          </a:p>
          <a:p>
            <a:pPr marL="285750" indent="-285750" algn="ctr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Обеспечение информированности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ru-RU" dirty="0" smtClean="0">
              <a:solidFill>
                <a:srgbClr val="002060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900263" y="2167430"/>
            <a:ext cx="2362200" cy="796822"/>
          </a:xfrm>
          <a:prstGeom prst="roundRect">
            <a:avLst/>
          </a:prstGeom>
          <a:noFill/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Требования к системе качества СФ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4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1" grpId="0" animBg="1"/>
      <p:bldP spid="6" grpId="0" animBg="1"/>
      <p:bldP spid="29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30" grpId="0" animBg="1"/>
      <p:bldP spid="33" grpId="0" animBg="1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2536" y="95788"/>
            <a:ext cx="8229600" cy="513812"/>
          </a:xfrm>
        </p:spPr>
        <p:txBody>
          <a:bodyPr>
            <a:normAutofit fontScale="90000"/>
          </a:bodyPr>
          <a:lstStyle/>
          <a:p>
            <a:r>
              <a:rPr lang="ru-RU" sz="2600" b="1" dirty="0" smtClean="0">
                <a:solidFill>
                  <a:schemeClr val="tx1"/>
                </a:solidFill>
                <a:latin typeface="+mn-lt"/>
              </a:rPr>
              <a:t>Требования к системе на разных этапах жизненного цикла ЛП</a:t>
            </a:r>
            <a:endParaRPr lang="ru-RU" sz="26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6058" y="926917"/>
            <a:ext cx="8229600" cy="493776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6391766" y="3482505"/>
            <a:ext cx="2438400" cy="1440160"/>
          </a:xfrm>
          <a:prstGeom prst="rightArrow">
            <a:avLst>
              <a:gd name="adj1" fmla="val 65183"/>
              <a:gd name="adj2" fmla="val 25155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ru-RU" sz="2000" dirty="0" smtClean="0"/>
              <a:t>Период применения более 20 лет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91306" y="3737025"/>
            <a:ext cx="2514600" cy="936104"/>
          </a:xfrm>
          <a:prstGeom prst="rect">
            <a:avLst/>
          </a:prstGeom>
          <a:solidFill>
            <a:srgbClr val="823E48"/>
          </a:solidFill>
          <a:ln>
            <a:solidFill>
              <a:srgbClr val="823E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ru-RU" sz="2000" dirty="0" smtClean="0"/>
              <a:t>Период применения более 10 лет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6058" y="3734533"/>
            <a:ext cx="3511352" cy="93610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ru-RU" sz="2000" dirty="0" smtClean="0"/>
              <a:t>Ранний пострегистрационный период</a:t>
            </a:r>
            <a:endParaRPr lang="ru-RU" sz="2000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63063" y="2813192"/>
            <a:ext cx="8149340" cy="838199"/>
          </a:xfrm>
          <a:prstGeom prst="roundRect">
            <a:avLst/>
          </a:prstGeom>
          <a:noFill/>
          <a:ln w="12700">
            <a:solidFill>
              <a:srgbClr val="823E48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algn="ctr">
              <a:lnSpc>
                <a:spcPts val="1800"/>
              </a:lnSpc>
            </a:pPr>
            <a:r>
              <a:rPr lang="ru-RU" sz="1800" b="1" dirty="0" smtClean="0">
                <a:solidFill>
                  <a:schemeClr val="tx1"/>
                </a:solidFill>
              </a:rPr>
              <a:t>РУТИННЫЙ ФАРМАКОНАДЗОР: </a:t>
            </a:r>
            <a:r>
              <a:rPr lang="ru-RU" sz="1800" b="1" dirty="0" smtClean="0">
                <a:solidFill>
                  <a:srgbClr val="C00000"/>
                </a:solidFill>
              </a:rPr>
              <a:t>все ЛП на всех этапах ЖЦ</a:t>
            </a:r>
          </a:p>
          <a:p>
            <a:pPr algn="ctr">
              <a:lnSpc>
                <a:spcPts val="1800"/>
              </a:lnSpc>
            </a:pPr>
            <a:r>
              <a:rPr lang="ru-RU" dirty="0" smtClean="0">
                <a:solidFill>
                  <a:schemeClr val="tx1"/>
                </a:solidFill>
              </a:rPr>
              <a:t>Данные по НР, </a:t>
            </a:r>
            <a:r>
              <a:rPr lang="ru-RU" b="1" dirty="0" smtClean="0">
                <a:solidFill>
                  <a:schemeClr val="tx1"/>
                </a:solidFill>
              </a:rPr>
              <a:t>получаемые не по запросу </a:t>
            </a:r>
            <a:r>
              <a:rPr lang="ru-RU" dirty="0" smtClean="0">
                <a:solidFill>
                  <a:schemeClr val="tx1"/>
                </a:solidFill>
              </a:rPr>
              <a:t>(спонтанное </a:t>
            </a:r>
            <a:r>
              <a:rPr lang="ru-RU" dirty="0" err="1" smtClean="0">
                <a:solidFill>
                  <a:schemeClr val="tx1"/>
                </a:solidFill>
              </a:rPr>
              <a:t>репортирование</a:t>
            </a:r>
            <a:r>
              <a:rPr lang="ru-RU" dirty="0" smtClean="0">
                <a:solidFill>
                  <a:schemeClr val="tx1"/>
                </a:solidFill>
              </a:rPr>
              <a:t>, мониторинг медицинской литературы и т.д.)</a:t>
            </a:r>
            <a:endParaRPr lang="ru-RU" sz="1800" dirty="0" smtClean="0">
              <a:solidFill>
                <a:schemeClr val="tx1"/>
              </a:solidFill>
            </a:endParaRPr>
          </a:p>
          <a:p>
            <a:pPr algn="ctr">
              <a:lnSpc>
                <a:spcPts val="1800"/>
              </a:lnSpc>
            </a:pP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96058" y="1186068"/>
            <a:ext cx="3495248" cy="1423373"/>
          </a:xfrm>
          <a:prstGeom prst="roundRect">
            <a:avLst/>
          </a:prstGeom>
          <a:noFill/>
          <a:ln w="12700">
            <a:solidFill>
              <a:srgbClr val="823E48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algn="ctr">
              <a:lnSpc>
                <a:spcPts val="1800"/>
              </a:lnSpc>
            </a:pPr>
            <a:r>
              <a:rPr lang="ru-RU" sz="1800" b="1" dirty="0" smtClean="0">
                <a:solidFill>
                  <a:schemeClr val="tx1"/>
                </a:solidFill>
              </a:rPr>
              <a:t>АКТИВНЫЕ КОМПОНЕНТЫ СИСТЕМЫ ФАРМАКОНАДЗОРА</a:t>
            </a:r>
          </a:p>
          <a:p>
            <a:pPr algn="ctr">
              <a:lnSpc>
                <a:spcPts val="1600"/>
              </a:lnSpc>
            </a:pPr>
            <a:r>
              <a:rPr lang="ru-RU" dirty="0" smtClean="0">
                <a:solidFill>
                  <a:schemeClr val="tx1"/>
                </a:solidFill>
              </a:rPr>
              <a:t>Дополнительные мероприятия по ФН</a:t>
            </a:r>
          </a:p>
          <a:p>
            <a:pPr algn="ctr">
              <a:lnSpc>
                <a:spcPts val="1600"/>
              </a:lnSpc>
            </a:pPr>
            <a:r>
              <a:rPr lang="ru-RU" sz="1800" dirty="0" smtClean="0">
                <a:solidFill>
                  <a:schemeClr val="tx1"/>
                </a:solidFill>
              </a:rPr>
              <a:t>Дополнительные меры минимизации рисков</a:t>
            </a:r>
          </a:p>
          <a:p>
            <a:pPr algn="ctr">
              <a:lnSpc>
                <a:spcPts val="1800"/>
              </a:lnSpc>
            </a:pP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733800" y="853225"/>
            <a:ext cx="4419600" cy="1181100"/>
          </a:xfrm>
          <a:prstGeom prst="roundRect">
            <a:avLst/>
          </a:prstGeom>
          <a:noFill/>
          <a:ln w="12700">
            <a:solidFill>
              <a:srgbClr val="823E48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algn="ctr">
              <a:lnSpc>
                <a:spcPts val="1800"/>
              </a:lnSpc>
            </a:pPr>
            <a:r>
              <a:rPr lang="ru-RU" sz="1800" b="1" dirty="0" smtClean="0">
                <a:solidFill>
                  <a:srgbClr val="C00000"/>
                </a:solidFill>
              </a:rPr>
              <a:t>ЛП, требующие дополнительных мер по:</a:t>
            </a:r>
          </a:p>
          <a:p>
            <a:pPr marL="285750" indent="-285750" algn="ctr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изучению </a:t>
            </a:r>
            <a:r>
              <a:rPr lang="ru-RU" dirty="0">
                <a:solidFill>
                  <a:schemeClr val="tx1"/>
                </a:solidFill>
              </a:rPr>
              <a:t>отдельных аспектов профиля безопасности/эффективности</a:t>
            </a:r>
          </a:p>
          <a:p>
            <a:pPr marL="285750" indent="-285750" algn="ctr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 мер по обеспечению применения при превышении пользы над риском</a:t>
            </a:r>
          </a:p>
          <a:p>
            <a:pPr algn="ctr">
              <a:lnSpc>
                <a:spcPts val="1800"/>
              </a:lnSpc>
            </a:pP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96058" y="5417143"/>
            <a:ext cx="3495248" cy="447534"/>
          </a:xfrm>
          <a:prstGeom prst="roundRect">
            <a:avLst/>
          </a:prstGeom>
          <a:noFill/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algn="ctr">
              <a:lnSpc>
                <a:spcPts val="1800"/>
              </a:lnSpc>
            </a:pPr>
            <a:r>
              <a:rPr lang="ru-RU" sz="1800" b="1" dirty="0" smtClean="0">
                <a:solidFill>
                  <a:srgbClr val="002060"/>
                </a:solidFill>
              </a:rPr>
              <a:t>План управления рисками </a:t>
            </a:r>
            <a:r>
              <a:rPr lang="ru-RU" sz="1800" dirty="0" smtClean="0">
                <a:solidFill>
                  <a:srgbClr val="002060"/>
                </a:solidFill>
              </a:rPr>
              <a:t>(раздел 6</a:t>
            </a:r>
            <a:r>
              <a:rPr lang="en-US" sz="1800" dirty="0" smtClean="0">
                <a:solidFill>
                  <a:srgbClr val="002060"/>
                </a:solidFill>
              </a:rPr>
              <a:t> GVP</a:t>
            </a:r>
            <a:r>
              <a:rPr lang="ru-RU" sz="1800" dirty="0" smtClean="0">
                <a:solidFill>
                  <a:srgbClr val="002060"/>
                </a:solidFill>
              </a:rPr>
              <a:t>)</a:t>
            </a:r>
          </a:p>
          <a:p>
            <a:pPr algn="ctr">
              <a:lnSpc>
                <a:spcPts val="1800"/>
              </a:lnSpc>
            </a:pP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96057" y="4907231"/>
            <a:ext cx="8149341" cy="426770"/>
          </a:xfrm>
          <a:prstGeom prst="roundRect">
            <a:avLst/>
          </a:prstGeom>
          <a:noFill/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algn="ctr">
              <a:lnSpc>
                <a:spcPts val="1800"/>
              </a:lnSpc>
            </a:pPr>
            <a:r>
              <a:rPr lang="ru-RU" sz="1800" b="1" dirty="0" smtClean="0">
                <a:solidFill>
                  <a:srgbClr val="002060"/>
                </a:solidFill>
              </a:rPr>
              <a:t>Периодически обновляемый отчет по безопасности </a:t>
            </a:r>
            <a:r>
              <a:rPr lang="ru-RU" sz="1800" dirty="0" smtClean="0">
                <a:solidFill>
                  <a:srgbClr val="002060"/>
                </a:solidFill>
              </a:rPr>
              <a:t>(раздел 8 </a:t>
            </a:r>
            <a:r>
              <a:rPr lang="en-US" sz="1800" dirty="0" smtClean="0">
                <a:solidFill>
                  <a:srgbClr val="002060"/>
                </a:solidFill>
              </a:rPr>
              <a:t>GVP</a:t>
            </a:r>
            <a:r>
              <a:rPr lang="ru-RU" sz="1800" dirty="0" smtClean="0">
                <a:solidFill>
                  <a:srgbClr val="002060"/>
                </a:solidFill>
              </a:rPr>
              <a:t>)</a:t>
            </a:r>
          </a:p>
          <a:p>
            <a:pPr algn="ctr">
              <a:lnSpc>
                <a:spcPts val="1800"/>
              </a:lnSpc>
            </a:pP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4319637" y="2399940"/>
            <a:ext cx="4172538" cy="479048"/>
          </a:xfrm>
          <a:prstGeom prst="round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algn="ctr">
              <a:lnSpc>
                <a:spcPts val="1800"/>
              </a:lnSpc>
            </a:pPr>
            <a:r>
              <a:rPr lang="ru-RU" sz="1800" b="1" dirty="0" smtClean="0">
                <a:solidFill>
                  <a:schemeClr val="tx1"/>
                </a:solidFill>
              </a:rPr>
              <a:t>Ориентирован на выявление</a:t>
            </a:r>
            <a:r>
              <a:rPr lang="ru-RU" sz="1800" b="1" dirty="0" smtClean="0">
                <a:solidFill>
                  <a:srgbClr val="C00000"/>
                </a:solidFill>
              </a:rPr>
              <a:t> СИГНАЛА</a:t>
            </a:r>
          </a:p>
          <a:p>
            <a:pPr algn="ctr">
              <a:lnSpc>
                <a:spcPts val="1800"/>
              </a:lnSpc>
            </a:pP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63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915400" cy="276388"/>
          </a:xfrm>
        </p:spPr>
        <p:txBody>
          <a:bodyPr>
            <a:noAutofit/>
          </a:bodyPr>
          <a:lstStyle/>
          <a:p>
            <a:pPr>
              <a:lnSpc>
                <a:spcPts val="2800"/>
              </a:lnSpc>
            </a:pPr>
            <a:r>
              <a:rPr lang="ru-RU" sz="2600" b="1" dirty="0" smtClean="0">
                <a:latin typeface="+mn-lt"/>
              </a:rPr>
              <a:t>Единые требования: НР, ПООБ, ПУР</a:t>
            </a:r>
            <a:endParaRPr lang="ru-RU" sz="26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399" y="587255"/>
            <a:ext cx="8362950" cy="549116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348463" y="2720799"/>
            <a:ext cx="3585949" cy="1025033"/>
          </a:xfrm>
          <a:prstGeom prst="roundRect">
            <a:avLst/>
          </a:prstGeom>
          <a:noFill/>
          <a:ln w="127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endParaRPr lang="ru-RU" sz="2000" b="1" dirty="0" smtClean="0">
              <a:solidFill>
                <a:schemeClr val="tx1"/>
              </a:solidFill>
            </a:endParaRPr>
          </a:p>
          <a:p>
            <a:pPr algn="ctr">
              <a:lnSpc>
                <a:spcPts val="1800"/>
              </a:lnSpc>
            </a:pPr>
            <a:r>
              <a:rPr lang="ru-RU" sz="2000" b="1" dirty="0" smtClean="0">
                <a:solidFill>
                  <a:srgbClr val="C00000"/>
                </a:solidFill>
              </a:rPr>
              <a:t>Единые требования</a:t>
            </a:r>
          </a:p>
          <a:p>
            <a:pPr marL="342900" indent="-342900" algn="ctr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C00000"/>
                </a:solidFill>
              </a:rPr>
              <a:t>к</a:t>
            </a:r>
            <a:r>
              <a:rPr lang="ru-RU" sz="2000" b="1" dirty="0" smtClean="0">
                <a:solidFill>
                  <a:srgbClr val="C00000"/>
                </a:solidFill>
              </a:rPr>
              <a:t> процедурам</a:t>
            </a:r>
          </a:p>
          <a:p>
            <a:pPr marL="285750" indent="-285750" algn="ctr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C00000"/>
                </a:solidFill>
              </a:rPr>
              <a:t>к содержанию</a:t>
            </a:r>
          </a:p>
          <a:p>
            <a:pPr marL="285750" indent="-285750" algn="ctr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C00000"/>
                </a:solidFill>
              </a:rPr>
              <a:t>к представлению</a:t>
            </a:r>
          </a:p>
          <a:p>
            <a:pPr algn="ctr">
              <a:lnSpc>
                <a:spcPts val="1800"/>
              </a:lnSpc>
            </a:pP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9813" y="1993101"/>
            <a:ext cx="4826901" cy="754001"/>
          </a:xfrm>
          <a:prstGeom prst="roundRect">
            <a:avLst/>
          </a:prstGeom>
          <a:noFill/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algn="ctr">
              <a:lnSpc>
                <a:spcPts val="1800"/>
              </a:lnSpc>
            </a:pPr>
            <a:r>
              <a:rPr lang="ru-RU" sz="1800" dirty="0" smtClean="0">
                <a:solidFill>
                  <a:srgbClr val="002060"/>
                </a:solidFill>
              </a:rPr>
              <a:t>Срочное представление </a:t>
            </a:r>
            <a:r>
              <a:rPr lang="ru-RU" sz="1800" b="1" dirty="0" smtClean="0">
                <a:solidFill>
                  <a:srgbClr val="002060"/>
                </a:solidFill>
              </a:rPr>
              <a:t>информации о НР и иной информации по безопасности </a:t>
            </a:r>
            <a:r>
              <a:rPr lang="ru-RU" sz="1800" dirty="0" smtClean="0">
                <a:solidFill>
                  <a:srgbClr val="002060"/>
                </a:solidFill>
              </a:rPr>
              <a:t>(раздел 7, 7.1.7.1 - 7.1.7.3) – до 15 </a:t>
            </a:r>
            <a:r>
              <a:rPr lang="ru-RU" sz="1800" dirty="0" err="1" smtClean="0">
                <a:solidFill>
                  <a:srgbClr val="002060"/>
                </a:solidFill>
              </a:rPr>
              <a:t>к.д</a:t>
            </a:r>
            <a:r>
              <a:rPr lang="ru-RU" sz="1800" dirty="0" smtClean="0">
                <a:solidFill>
                  <a:srgbClr val="002060"/>
                </a:solidFill>
              </a:rPr>
              <a:t>. </a:t>
            </a:r>
          </a:p>
          <a:p>
            <a:pPr algn="ctr">
              <a:lnSpc>
                <a:spcPts val="1800"/>
              </a:lnSpc>
            </a:pP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48001" y="428788"/>
            <a:ext cx="6096000" cy="1641632"/>
          </a:xfrm>
          <a:prstGeom prst="roundRect">
            <a:avLst/>
          </a:prstGeom>
          <a:noFill/>
          <a:ln w="1270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algn="ctr">
              <a:lnSpc>
                <a:spcPts val="1800"/>
              </a:lnSpc>
            </a:pPr>
            <a:endParaRPr lang="ru-RU" sz="1800" b="1" dirty="0" smtClean="0">
              <a:solidFill>
                <a:srgbClr val="002060"/>
              </a:solidFill>
            </a:endParaRPr>
          </a:p>
          <a:p>
            <a:pPr algn="ctr">
              <a:lnSpc>
                <a:spcPts val="1600"/>
              </a:lnSpc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Иная информация по безопасности: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повышение ожидаемой частоты СНР; ограничения в распространении/регистрационном статусе; изменения в рекомендациях по применению; проблема по безопасности, выявленная в ходе исследований; данные при обработке сигнала о возможном изменении соотношения польза-риск и иная</a:t>
            </a:r>
            <a:endParaRPr lang="ru-RU" sz="1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lnSpc>
                <a:spcPts val="1800"/>
              </a:lnSpc>
            </a:pPr>
            <a:endParaRPr lang="ru-RU" sz="1800" dirty="0" smtClean="0">
              <a:solidFill>
                <a:srgbClr val="002060"/>
              </a:solidFill>
            </a:endParaRPr>
          </a:p>
          <a:p>
            <a:pPr algn="ctr">
              <a:lnSpc>
                <a:spcPts val="1800"/>
              </a:lnSpc>
            </a:pP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2128" y="1025463"/>
            <a:ext cx="3038573" cy="1034009"/>
          </a:xfrm>
          <a:prstGeom prst="roundRect">
            <a:avLst/>
          </a:prstGeom>
          <a:noFill/>
          <a:ln w="12700">
            <a:solidFill>
              <a:schemeClr val="accent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marL="285750" indent="-285750" algn="ctr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СНР – территория стран ЕАЭС</a:t>
            </a:r>
          </a:p>
          <a:p>
            <a:pPr marL="285750" indent="-285750" algn="ctr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СННР – территории иных стран</a:t>
            </a:r>
          </a:p>
          <a:p>
            <a:pPr algn="ctr">
              <a:lnSpc>
                <a:spcPts val="1800"/>
              </a:lnSpc>
            </a:pP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5800" y="3734884"/>
            <a:ext cx="3962400" cy="532316"/>
          </a:xfrm>
          <a:prstGeom prst="roundRect">
            <a:avLst/>
          </a:prstGeom>
          <a:noFill/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algn="ctr">
              <a:lnSpc>
                <a:spcPts val="1800"/>
              </a:lnSpc>
            </a:pPr>
            <a:r>
              <a:rPr lang="ru-RU" sz="1800" b="1" dirty="0" smtClean="0">
                <a:solidFill>
                  <a:srgbClr val="002060"/>
                </a:solidFill>
              </a:rPr>
              <a:t>Периодически обновляемый отчет по безопасности </a:t>
            </a:r>
            <a:r>
              <a:rPr lang="ru-RU" sz="1800" dirty="0" smtClean="0">
                <a:solidFill>
                  <a:srgbClr val="002060"/>
                </a:solidFill>
              </a:rPr>
              <a:t>(раздел 8)  </a:t>
            </a:r>
          </a:p>
          <a:p>
            <a:pPr algn="ctr">
              <a:lnSpc>
                <a:spcPts val="1800"/>
              </a:lnSpc>
            </a:pP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9406" y="4211855"/>
            <a:ext cx="4343400" cy="914400"/>
          </a:xfrm>
          <a:prstGeom prst="roundRect">
            <a:avLst/>
          </a:prstGeom>
          <a:noFill/>
          <a:ln w="1270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algn="ctr">
              <a:lnSpc>
                <a:spcPts val="1600"/>
              </a:lnSpc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Согласно 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перечню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, утверждаемому уполномоченными органами государств-членов ЕАЭС (риск-ориентированный подход)</a:t>
            </a:r>
          </a:p>
          <a:p>
            <a:pPr algn="ctr">
              <a:lnSpc>
                <a:spcPts val="1800"/>
              </a:lnSpc>
            </a:pP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9066" y="5069300"/>
            <a:ext cx="5029200" cy="919141"/>
          </a:xfrm>
          <a:prstGeom prst="roundRect">
            <a:avLst/>
          </a:prstGeom>
          <a:noFill/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algn="ctr">
              <a:lnSpc>
                <a:spcPts val="1600"/>
              </a:lnSpc>
            </a:pPr>
            <a:endParaRPr lang="ru-RU" sz="1800" b="1" dirty="0" smtClean="0">
              <a:solidFill>
                <a:schemeClr val="tx2"/>
              </a:solidFill>
            </a:endParaRPr>
          </a:p>
          <a:p>
            <a:pPr algn="ctr">
              <a:lnSpc>
                <a:spcPts val="1600"/>
              </a:lnSpc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Для ЛП, МНН которых не включено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в перечень:</a:t>
            </a:r>
          </a:p>
          <a:p>
            <a:pPr marL="285750" indent="-285750" algn="ctr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Каждые 6 мес. – первые 2 года</a:t>
            </a:r>
          </a:p>
          <a:p>
            <a:pPr marL="285750" indent="-285750" algn="ctr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Ежегодно – 2 года</a:t>
            </a:r>
          </a:p>
          <a:p>
            <a:pPr marL="285750" indent="-285750" algn="ctr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Каждые последующие 3 года</a:t>
            </a:r>
            <a:endParaRPr lang="ru-RU" sz="1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ctr">
              <a:lnSpc>
                <a:spcPts val="1600"/>
              </a:lnSpc>
              <a:buFont typeface="Arial" panose="020B0604020202020204" pitchFamily="34" charset="0"/>
              <a:buChar char="•"/>
            </a:pPr>
            <a:endParaRPr lang="ru-RU" sz="1800" dirty="0" smtClean="0">
              <a:solidFill>
                <a:schemeClr val="tx2"/>
              </a:solidFill>
            </a:endParaRPr>
          </a:p>
          <a:p>
            <a:pPr algn="ctr">
              <a:lnSpc>
                <a:spcPts val="1800"/>
              </a:lnSpc>
            </a:pP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1486" y="6003471"/>
            <a:ext cx="5019773" cy="496914"/>
          </a:xfrm>
          <a:prstGeom prst="roundRect">
            <a:avLst/>
          </a:prstGeom>
          <a:noFill/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algn="ctr">
              <a:lnSpc>
                <a:spcPts val="1600"/>
              </a:lnSpc>
            </a:pPr>
            <a:endParaRPr lang="ru-RU" sz="1800" b="1" dirty="0" smtClean="0">
              <a:solidFill>
                <a:schemeClr val="tx2"/>
              </a:solidFill>
            </a:endParaRPr>
          </a:p>
          <a:p>
            <a:pPr algn="ctr">
              <a:lnSpc>
                <a:spcPts val="1600"/>
              </a:lnSpc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Внепланово по запросу РО – в течение 60 дней</a:t>
            </a:r>
            <a:endParaRPr lang="ru-RU" sz="1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ctr">
              <a:lnSpc>
                <a:spcPts val="1600"/>
              </a:lnSpc>
              <a:buFont typeface="Arial" panose="020B0604020202020204" pitchFamily="34" charset="0"/>
              <a:buChar char="•"/>
            </a:pPr>
            <a:endParaRPr lang="ru-RU" sz="1800" dirty="0" smtClean="0">
              <a:solidFill>
                <a:schemeClr val="tx2"/>
              </a:solidFill>
            </a:endParaRPr>
          </a:p>
          <a:p>
            <a:pPr algn="ctr">
              <a:lnSpc>
                <a:spcPts val="1800"/>
              </a:lnSpc>
            </a:pP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893605" y="3193083"/>
            <a:ext cx="2936070" cy="532316"/>
          </a:xfrm>
          <a:prstGeom prst="roundRect">
            <a:avLst/>
          </a:prstGeom>
          <a:noFill/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algn="ctr">
              <a:lnSpc>
                <a:spcPts val="1800"/>
              </a:lnSpc>
            </a:pPr>
            <a:r>
              <a:rPr lang="ru-RU" sz="1800" b="1" dirty="0" smtClean="0">
                <a:solidFill>
                  <a:srgbClr val="002060"/>
                </a:solidFill>
              </a:rPr>
              <a:t>План управления рисками </a:t>
            </a:r>
            <a:r>
              <a:rPr lang="ru-RU" sz="1800" dirty="0" smtClean="0">
                <a:solidFill>
                  <a:srgbClr val="002060"/>
                </a:solidFill>
              </a:rPr>
              <a:t>(раздел 6)  </a:t>
            </a:r>
          </a:p>
          <a:p>
            <a:pPr algn="ctr">
              <a:lnSpc>
                <a:spcPts val="1800"/>
              </a:lnSpc>
            </a:pP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746592" y="3681250"/>
            <a:ext cx="4397408" cy="1388073"/>
          </a:xfrm>
          <a:prstGeom prst="roundRect">
            <a:avLst/>
          </a:prstGeom>
          <a:noFill/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algn="ctr">
              <a:lnSpc>
                <a:spcPts val="1600"/>
              </a:lnSpc>
            </a:pPr>
            <a:endParaRPr lang="ru-RU" sz="1800" b="1" dirty="0" smtClean="0">
              <a:solidFill>
                <a:schemeClr val="tx2"/>
              </a:solidFill>
            </a:endParaRPr>
          </a:p>
          <a:p>
            <a:pPr algn="ctr">
              <a:lnSpc>
                <a:spcPts val="1600"/>
              </a:lnSpc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При первичной подаче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marL="285750" indent="-285750" algn="ctr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Ранее не зарегистрированное ДВ, комбинация ДВ</a:t>
            </a:r>
          </a:p>
          <a:p>
            <a:pPr marL="285750" indent="-285750" algn="ctr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ЛП биологического происхождения</a:t>
            </a:r>
          </a:p>
          <a:p>
            <a:pPr marL="285750" indent="-285750" algn="ctr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При необходимости дополнительных мероприятий по ФН / ММР</a:t>
            </a:r>
            <a:endParaRPr lang="ru-RU" sz="1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ctr">
              <a:lnSpc>
                <a:spcPts val="1600"/>
              </a:lnSpc>
              <a:buFont typeface="Arial" panose="020B0604020202020204" pitchFamily="34" charset="0"/>
              <a:buChar char="•"/>
            </a:pPr>
            <a:endParaRPr lang="ru-RU" sz="1800" dirty="0" smtClean="0">
              <a:solidFill>
                <a:schemeClr val="tx2"/>
              </a:solidFill>
            </a:endParaRPr>
          </a:p>
          <a:p>
            <a:pPr algn="ctr">
              <a:lnSpc>
                <a:spcPts val="1800"/>
              </a:lnSpc>
            </a:pP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673338" y="5069301"/>
            <a:ext cx="4397408" cy="1491078"/>
          </a:xfrm>
          <a:prstGeom prst="roundRect">
            <a:avLst/>
          </a:prstGeom>
          <a:noFill/>
          <a:ln w="127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algn="ctr">
              <a:lnSpc>
                <a:spcPts val="1600"/>
              </a:lnSpc>
            </a:pPr>
            <a:endParaRPr lang="ru-RU" sz="1800" b="1" dirty="0" smtClean="0">
              <a:solidFill>
                <a:schemeClr val="tx2"/>
              </a:solidFill>
            </a:endParaRPr>
          </a:p>
          <a:p>
            <a:pPr algn="ctr">
              <a:lnSpc>
                <a:spcPts val="1600"/>
              </a:lnSpc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После регистрации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marL="285750" indent="-285750" algn="ctr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При внесении существенных изменений</a:t>
            </a:r>
          </a:p>
          <a:p>
            <a:pPr marL="285750" indent="-285750" algn="ctr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При изменении соотношения польза-риск</a:t>
            </a:r>
          </a:p>
          <a:p>
            <a:pPr marL="285750" indent="-285750" algn="ctr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При подтверждении ГР если действует ПУР</a:t>
            </a:r>
            <a:endParaRPr lang="ru-RU" sz="1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ctr">
              <a:lnSpc>
                <a:spcPts val="1600"/>
              </a:lnSpc>
              <a:buFont typeface="Arial" panose="020B0604020202020204" pitchFamily="34" charset="0"/>
              <a:buChar char="•"/>
            </a:pPr>
            <a:endParaRPr lang="ru-RU" sz="1800" dirty="0" smtClean="0">
              <a:solidFill>
                <a:schemeClr val="tx2"/>
              </a:solidFill>
            </a:endParaRPr>
          </a:p>
          <a:p>
            <a:pPr algn="ctr">
              <a:lnSpc>
                <a:spcPts val="1800"/>
              </a:lnSpc>
            </a:pP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371600" y="4151861"/>
            <a:ext cx="1066800" cy="420139"/>
          </a:xfrm>
          <a:prstGeom prst="ellipse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400427" y="409698"/>
            <a:ext cx="4038600" cy="420139"/>
          </a:xfrm>
          <a:prstGeom prst="ellipse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156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3634</TotalTime>
  <Words>2046</Words>
  <Application>Microsoft Office PowerPoint</Application>
  <PresentationFormat>Экран (4:3)</PresentationFormat>
  <Paragraphs>376</Paragraphs>
  <Slides>22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Направления развития системы фармаконадзора в рамках ЕАЭС</vt:lpstr>
      <vt:lpstr>Система фармаконадзора в системе регулирования обращения лекарственных средств </vt:lpstr>
      <vt:lpstr>Презентация PowerPoint</vt:lpstr>
      <vt:lpstr>Законодательство РБ по системе фармаконадзора</vt:lpstr>
      <vt:lpstr>Законодательство РБ по системе фармаконадзора (2)</vt:lpstr>
      <vt:lpstr>Надлежащая практика фармаконадзора – стандарт системы фармаконадзора</vt:lpstr>
      <vt:lpstr>Надлежащая практика фармаконадзора – единый стандарт системы фармаконадзора (2)</vt:lpstr>
      <vt:lpstr>Требования к системе на разных этапах жизненного цикла ЛП</vt:lpstr>
      <vt:lpstr>Единые требования: НР, ПООБ, ПУР</vt:lpstr>
      <vt:lpstr>Общие правила работы с сообщениями о НР Электронное репортирование</vt:lpstr>
      <vt:lpstr>Управление сигналом: требования по процедурам организации работы</vt:lpstr>
      <vt:lpstr>Проблемные аспекты и направления совершенствования работы с сигналами</vt:lpstr>
      <vt:lpstr>ПООБ: изменения требований к содержанию</vt:lpstr>
      <vt:lpstr>ПООБ: внедрение и направления совершенствования </vt:lpstr>
      <vt:lpstr>ПУР: практическая реализация проактивной стратегии минимизации риска</vt:lpstr>
      <vt:lpstr>ПУР: внедрение и направления совершенствования </vt:lpstr>
      <vt:lpstr>Обзор ПУР</vt:lpstr>
      <vt:lpstr>Структура критических замечаний по ПУР</vt:lpstr>
      <vt:lpstr>Критические процессы в фармаконадзоре</vt:lpstr>
      <vt:lpstr>Инспектирование: инструмент контроля соответствия GVP</vt:lpstr>
      <vt:lpstr>План внедрения нового стандарта практики фармаконадзора: основные направления деятельности</vt:lpstr>
      <vt:lpstr>БЛАГОДАРЮ ЗА ВНИМАНИЕ!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Pharmacovigilance</dc:title>
  <dc:creator>russia-med</dc:creator>
  <cp:lastModifiedBy>user</cp:lastModifiedBy>
  <cp:revision>208</cp:revision>
  <dcterms:created xsi:type="dcterms:W3CDTF">2006-08-16T00:00:00Z</dcterms:created>
  <dcterms:modified xsi:type="dcterms:W3CDTF">2017-05-15T13:35:03Z</dcterms:modified>
</cp:coreProperties>
</file>